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412" r:id="rId2"/>
    <p:sldId id="2413" r:id="rId3"/>
    <p:sldId id="2411"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p:scale>
          <a:sx n="66" d="100"/>
          <a:sy n="66" d="100"/>
        </p:scale>
        <p:origin x="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C4288-C8A3-BA95-53C6-BA99D414A197}"/>
              </a:ext>
            </a:extLst>
          </p:cNvPr>
          <p:cNvSpPr>
            <a:spLocks noGrp="1"/>
          </p:cNvSpPr>
          <p:nvPr>
            <p:ph type="ctrTitle"/>
          </p:nvPr>
        </p:nvSpPr>
        <p:spPr>
          <a:xfrm>
            <a:off x="1524000" y="1122363"/>
            <a:ext cx="9144000" cy="2387600"/>
          </a:xfrm>
        </p:spPr>
        <p:txBody>
          <a:bodyPr anchor="b"/>
          <a:lstStyle>
            <a:lvl1pPr algn="ctr">
              <a:defRPr sz="6000"/>
            </a:lvl1pPr>
          </a:lstStyle>
          <a:p>
            <a:r>
              <a:rPr kumimoji="1" lang="en-US" altLang="ja-JP"/>
              <a:t>Click to edit Master title style</a:t>
            </a:r>
            <a:endParaRPr kumimoji="1" lang="ja-JP" altLang="en-US"/>
          </a:p>
        </p:txBody>
      </p:sp>
      <p:sp>
        <p:nvSpPr>
          <p:cNvPr id="3" name="Subtitle 2">
            <a:extLst>
              <a:ext uri="{FF2B5EF4-FFF2-40B4-BE49-F238E27FC236}">
                <a16:creationId xmlns:a16="http://schemas.microsoft.com/office/drawing/2014/main" id="{8A1BD941-1796-D0FD-94E2-EFAE41E8CC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Click to edit Master subtitle style</a:t>
            </a:r>
            <a:endParaRPr kumimoji="1" lang="ja-JP" altLang="en-US"/>
          </a:p>
        </p:txBody>
      </p:sp>
      <p:sp>
        <p:nvSpPr>
          <p:cNvPr id="4" name="Date Placeholder 3">
            <a:extLst>
              <a:ext uri="{FF2B5EF4-FFF2-40B4-BE49-F238E27FC236}">
                <a16:creationId xmlns:a16="http://schemas.microsoft.com/office/drawing/2014/main" id="{BB3806ED-8B15-9262-3C6E-53F02002921D}"/>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5" name="Footer Placeholder 4">
            <a:extLst>
              <a:ext uri="{FF2B5EF4-FFF2-40B4-BE49-F238E27FC236}">
                <a16:creationId xmlns:a16="http://schemas.microsoft.com/office/drawing/2014/main" id="{1B8235F5-1E9D-C42A-92C9-ECEF11DA8198}"/>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A282C4C5-A7F2-2ECC-F604-E0673DFFE52C}"/>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4183244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CF927-E1FB-ACAE-CD41-EAA664A28D65}"/>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Vertical Text Placeholder 2">
            <a:extLst>
              <a:ext uri="{FF2B5EF4-FFF2-40B4-BE49-F238E27FC236}">
                <a16:creationId xmlns:a16="http://schemas.microsoft.com/office/drawing/2014/main" id="{580B390F-0C44-B0CE-6A10-271FBCEC646E}"/>
              </a:ext>
            </a:extLst>
          </p:cNvPr>
          <p:cNvSpPr>
            <a:spLocks noGrp="1"/>
          </p:cNvSpPr>
          <p:nvPr>
            <p:ph type="body" orient="vert" idx="1"/>
          </p:nvPr>
        </p:nvSpPr>
        <p:spPr/>
        <p:txBody>
          <a:bodyPr vert="eaVert"/>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2D4889FB-4685-39A9-EF1C-4E8013C72371}"/>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5" name="Footer Placeholder 4">
            <a:extLst>
              <a:ext uri="{FF2B5EF4-FFF2-40B4-BE49-F238E27FC236}">
                <a16:creationId xmlns:a16="http://schemas.microsoft.com/office/drawing/2014/main" id="{078E136B-6A6B-C815-C8A7-E761F720D25C}"/>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D8D9128F-4CD7-61F5-DC9B-C07AF25646EE}"/>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179103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012D7D-7C79-DA50-68BF-F45B650FCD65}"/>
              </a:ext>
            </a:extLst>
          </p:cNvPr>
          <p:cNvSpPr>
            <a:spLocks noGrp="1"/>
          </p:cNvSpPr>
          <p:nvPr>
            <p:ph type="title" orient="vert"/>
          </p:nvPr>
        </p:nvSpPr>
        <p:spPr>
          <a:xfrm>
            <a:off x="8724900" y="365125"/>
            <a:ext cx="2628900" cy="5811838"/>
          </a:xfrm>
        </p:spPr>
        <p:txBody>
          <a:bodyPr vert="eaVert"/>
          <a:lstStyle/>
          <a:p>
            <a:r>
              <a:rPr kumimoji="1" lang="en-US" altLang="ja-JP"/>
              <a:t>Click to edit Master title style</a:t>
            </a:r>
            <a:endParaRPr kumimoji="1" lang="ja-JP" altLang="en-US"/>
          </a:p>
        </p:txBody>
      </p:sp>
      <p:sp>
        <p:nvSpPr>
          <p:cNvPr id="3" name="Vertical Text Placeholder 2">
            <a:extLst>
              <a:ext uri="{FF2B5EF4-FFF2-40B4-BE49-F238E27FC236}">
                <a16:creationId xmlns:a16="http://schemas.microsoft.com/office/drawing/2014/main" id="{B2A34CE2-09BB-B887-8D04-90BE2B36500C}"/>
              </a:ext>
            </a:extLst>
          </p:cNvPr>
          <p:cNvSpPr>
            <a:spLocks noGrp="1"/>
          </p:cNvSpPr>
          <p:nvPr>
            <p:ph type="body" orient="vert" idx="1"/>
          </p:nvPr>
        </p:nvSpPr>
        <p:spPr>
          <a:xfrm>
            <a:off x="838200" y="365125"/>
            <a:ext cx="7734300" cy="5811838"/>
          </a:xfrm>
        </p:spPr>
        <p:txBody>
          <a:bodyPr vert="eaVert"/>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D0540B08-F368-379E-6865-98DFC317202E}"/>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5" name="Footer Placeholder 4">
            <a:extLst>
              <a:ext uri="{FF2B5EF4-FFF2-40B4-BE49-F238E27FC236}">
                <a16:creationId xmlns:a16="http://schemas.microsoft.com/office/drawing/2014/main" id="{50A3A1D0-2011-8254-1279-14C45BFD8994}"/>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EB9E0248-5D6B-2FC2-CA9C-78A8F5148AE9}"/>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2131723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66F28-389C-BB70-5BB2-E2C4A1FF3E5C}"/>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Content Placeholder 2">
            <a:extLst>
              <a:ext uri="{FF2B5EF4-FFF2-40B4-BE49-F238E27FC236}">
                <a16:creationId xmlns:a16="http://schemas.microsoft.com/office/drawing/2014/main" id="{AB3DEF93-4F61-D7D3-D991-DA8C230EC6FE}"/>
              </a:ext>
            </a:extLst>
          </p:cNvPr>
          <p:cNvSpPr>
            <a:spLocks noGrp="1"/>
          </p:cNvSpPr>
          <p:nvPr>
            <p:ph idx="1"/>
          </p:nvPr>
        </p:nvSpPr>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82727F3F-5DC2-671A-18AC-0A1F2EAA9C4C}"/>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5" name="Footer Placeholder 4">
            <a:extLst>
              <a:ext uri="{FF2B5EF4-FFF2-40B4-BE49-F238E27FC236}">
                <a16:creationId xmlns:a16="http://schemas.microsoft.com/office/drawing/2014/main" id="{2CF28ABB-EF00-ACE3-8ADA-7233EDA58F5D}"/>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DF7484A4-1F54-245E-FCEB-DD0C6B35B687}"/>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4264885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97224-6E44-87EB-4310-40128F5B8080}"/>
              </a:ext>
            </a:extLst>
          </p:cNvPr>
          <p:cNvSpPr>
            <a:spLocks noGrp="1"/>
          </p:cNvSpPr>
          <p:nvPr>
            <p:ph type="title"/>
          </p:nvPr>
        </p:nvSpPr>
        <p:spPr>
          <a:xfrm>
            <a:off x="831850" y="1709738"/>
            <a:ext cx="10515600" cy="2852737"/>
          </a:xfrm>
        </p:spPr>
        <p:txBody>
          <a:bodyPr anchor="b"/>
          <a:lstStyle>
            <a:lvl1pPr>
              <a:defRPr sz="6000"/>
            </a:lvl1pPr>
          </a:lstStyle>
          <a:p>
            <a:r>
              <a:rPr kumimoji="1" lang="en-US" altLang="ja-JP"/>
              <a:t>Click to edit Master title style</a:t>
            </a:r>
            <a:endParaRPr kumimoji="1" lang="ja-JP" altLang="en-US"/>
          </a:p>
        </p:txBody>
      </p:sp>
      <p:sp>
        <p:nvSpPr>
          <p:cNvPr id="3" name="Text Placeholder 2">
            <a:extLst>
              <a:ext uri="{FF2B5EF4-FFF2-40B4-BE49-F238E27FC236}">
                <a16:creationId xmlns:a16="http://schemas.microsoft.com/office/drawing/2014/main" id="{148DACE6-3D05-73C3-C7E7-60515A523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en-US" altLang="ja-JP"/>
              <a:t>Click to edit Master text styles</a:t>
            </a:r>
          </a:p>
        </p:txBody>
      </p:sp>
      <p:sp>
        <p:nvSpPr>
          <p:cNvPr id="4" name="Date Placeholder 3">
            <a:extLst>
              <a:ext uri="{FF2B5EF4-FFF2-40B4-BE49-F238E27FC236}">
                <a16:creationId xmlns:a16="http://schemas.microsoft.com/office/drawing/2014/main" id="{521742B4-27F8-9099-5D33-CDD1ADB06128}"/>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5" name="Footer Placeholder 4">
            <a:extLst>
              <a:ext uri="{FF2B5EF4-FFF2-40B4-BE49-F238E27FC236}">
                <a16:creationId xmlns:a16="http://schemas.microsoft.com/office/drawing/2014/main" id="{FC09B0C5-9F75-95EC-8816-A0338D243AFD}"/>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88B301DD-8247-A438-E3F3-61A4431B33B0}"/>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902802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406EE-F499-3CC7-7754-EA2474DCA99F}"/>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Content Placeholder 2">
            <a:extLst>
              <a:ext uri="{FF2B5EF4-FFF2-40B4-BE49-F238E27FC236}">
                <a16:creationId xmlns:a16="http://schemas.microsoft.com/office/drawing/2014/main" id="{923F198E-943A-88F8-42F1-D1769379B9FB}"/>
              </a:ext>
            </a:extLst>
          </p:cNvPr>
          <p:cNvSpPr>
            <a:spLocks noGrp="1"/>
          </p:cNvSpPr>
          <p:nvPr>
            <p:ph sz="half" idx="1"/>
          </p:nvPr>
        </p:nvSpPr>
        <p:spPr>
          <a:xfrm>
            <a:off x="838200" y="1825625"/>
            <a:ext cx="5181600" cy="435133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Content Placeholder 3">
            <a:extLst>
              <a:ext uri="{FF2B5EF4-FFF2-40B4-BE49-F238E27FC236}">
                <a16:creationId xmlns:a16="http://schemas.microsoft.com/office/drawing/2014/main" id="{020CEA38-FF9B-1A9E-DA76-7D2C3A8FCE11}"/>
              </a:ext>
            </a:extLst>
          </p:cNvPr>
          <p:cNvSpPr>
            <a:spLocks noGrp="1"/>
          </p:cNvSpPr>
          <p:nvPr>
            <p:ph sz="half" idx="2"/>
          </p:nvPr>
        </p:nvSpPr>
        <p:spPr>
          <a:xfrm>
            <a:off x="6172200" y="1825625"/>
            <a:ext cx="5181600" cy="435133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5" name="Date Placeholder 4">
            <a:extLst>
              <a:ext uri="{FF2B5EF4-FFF2-40B4-BE49-F238E27FC236}">
                <a16:creationId xmlns:a16="http://schemas.microsoft.com/office/drawing/2014/main" id="{A49C1ABC-1C37-3E62-7440-2EB83FB415B6}"/>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6" name="Footer Placeholder 5">
            <a:extLst>
              <a:ext uri="{FF2B5EF4-FFF2-40B4-BE49-F238E27FC236}">
                <a16:creationId xmlns:a16="http://schemas.microsoft.com/office/drawing/2014/main" id="{9E2A3C13-8F16-9982-DF9A-A891847F9C93}"/>
              </a:ext>
            </a:extLst>
          </p:cNvPr>
          <p:cNvSpPr>
            <a:spLocks noGrp="1"/>
          </p:cNvSpPr>
          <p:nvPr>
            <p:ph type="ftr" sz="quarter" idx="11"/>
          </p:nvPr>
        </p:nvSpPr>
        <p:spPr/>
        <p:txBody>
          <a:bodyPr/>
          <a:lstStyle/>
          <a:p>
            <a:endParaRPr kumimoji="1" lang="ja-JP" altLang="en-US"/>
          </a:p>
        </p:txBody>
      </p:sp>
      <p:sp>
        <p:nvSpPr>
          <p:cNvPr id="7" name="Slide Number Placeholder 6">
            <a:extLst>
              <a:ext uri="{FF2B5EF4-FFF2-40B4-BE49-F238E27FC236}">
                <a16:creationId xmlns:a16="http://schemas.microsoft.com/office/drawing/2014/main" id="{B5C92E23-F773-2F7A-7E87-B8F6E3B7CBC4}"/>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3860239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B5BBF-6DE0-0682-E1FE-2908D536876C}"/>
              </a:ext>
            </a:extLst>
          </p:cNvPr>
          <p:cNvSpPr>
            <a:spLocks noGrp="1"/>
          </p:cNvSpPr>
          <p:nvPr>
            <p:ph type="title"/>
          </p:nvPr>
        </p:nvSpPr>
        <p:spPr>
          <a:xfrm>
            <a:off x="839788" y="365125"/>
            <a:ext cx="10515600" cy="1325563"/>
          </a:xfrm>
        </p:spPr>
        <p:txBody>
          <a:bodyPr/>
          <a:lstStyle/>
          <a:p>
            <a:r>
              <a:rPr kumimoji="1" lang="en-US" altLang="ja-JP"/>
              <a:t>Click to edit Master title style</a:t>
            </a:r>
            <a:endParaRPr kumimoji="1" lang="ja-JP" altLang="en-US"/>
          </a:p>
        </p:txBody>
      </p:sp>
      <p:sp>
        <p:nvSpPr>
          <p:cNvPr id="3" name="Text Placeholder 2">
            <a:extLst>
              <a:ext uri="{FF2B5EF4-FFF2-40B4-BE49-F238E27FC236}">
                <a16:creationId xmlns:a16="http://schemas.microsoft.com/office/drawing/2014/main" id="{9E3AB98F-CE15-5589-F3E2-CAB5E23546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a:t>Click to edit Master text styles</a:t>
            </a:r>
          </a:p>
        </p:txBody>
      </p:sp>
      <p:sp>
        <p:nvSpPr>
          <p:cNvPr id="4" name="Content Placeholder 3">
            <a:extLst>
              <a:ext uri="{FF2B5EF4-FFF2-40B4-BE49-F238E27FC236}">
                <a16:creationId xmlns:a16="http://schemas.microsoft.com/office/drawing/2014/main" id="{6CD11EBB-9A30-FB5D-23CA-4A3D2240BC98}"/>
              </a:ext>
            </a:extLst>
          </p:cNvPr>
          <p:cNvSpPr>
            <a:spLocks noGrp="1"/>
          </p:cNvSpPr>
          <p:nvPr>
            <p:ph sz="half" idx="2"/>
          </p:nvPr>
        </p:nvSpPr>
        <p:spPr>
          <a:xfrm>
            <a:off x="839788" y="2505075"/>
            <a:ext cx="5157787" cy="368458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5" name="Text Placeholder 4">
            <a:extLst>
              <a:ext uri="{FF2B5EF4-FFF2-40B4-BE49-F238E27FC236}">
                <a16:creationId xmlns:a16="http://schemas.microsoft.com/office/drawing/2014/main" id="{DDCFCE65-30C3-4591-0C25-6F151C70DF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a:t>Click to edit Master text styles</a:t>
            </a:r>
          </a:p>
        </p:txBody>
      </p:sp>
      <p:sp>
        <p:nvSpPr>
          <p:cNvPr id="6" name="Content Placeholder 5">
            <a:extLst>
              <a:ext uri="{FF2B5EF4-FFF2-40B4-BE49-F238E27FC236}">
                <a16:creationId xmlns:a16="http://schemas.microsoft.com/office/drawing/2014/main" id="{3B0B1912-0FCE-595F-4017-6CBC6FC0910D}"/>
              </a:ext>
            </a:extLst>
          </p:cNvPr>
          <p:cNvSpPr>
            <a:spLocks noGrp="1"/>
          </p:cNvSpPr>
          <p:nvPr>
            <p:ph sz="quarter" idx="4"/>
          </p:nvPr>
        </p:nvSpPr>
        <p:spPr>
          <a:xfrm>
            <a:off x="6172200" y="2505075"/>
            <a:ext cx="5183188" cy="368458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7" name="Date Placeholder 6">
            <a:extLst>
              <a:ext uri="{FF2B5EF4-FFF2-40B4-BE49-F238E27FC236}">
                <a16:creationId xmlns:a16="http://schemas.microsoft.com/office/drawing/2014/main" id="{7CF26B17-BB42-F04C-A87B-BCC4782A9C4E}"/>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8" name="Footer Placeholder 7">
            <a:extLst>
              <a:ext uri="{FF2B5EF4-FFF2-40B4-BE49-F238E27FC236}">
                <a16:creationId xmlns:a16="http://schemas.microsoft.com/office/drawing/2014/main" id="{65FEE6A0-200D-6341-B605-E848B8B1ADCB}"/>
              </a:ext>
            </a:extLst>
          </p:cNvPr>
          <p:cNvSpPr>
            <a:spLocks noGrp="1"/>
          </p:cNvSpPr>
          <p:nvPr>
            <p:ph type="ftr" sz="quarter" idx="11"/>
          </p:nvPr>
        </p:nvSpPr>
        <p:spPr/>
        <p:txBody>
          <a:bodyPr/>
          <a:lstStyle/>
          <a:p>
            <a:endParaRPr kumimoji="1" lang="ja-JP" altLang="en-US"/>
          </a:p>
        </p:txBody>
      </p:sp>
      <p:sp>
        <p:nvSpPr>
          <p:cNvPr id="9" name="Slide Number Placeholder 8">
            <a:extLst>
              <a:ext uri="{FF2B5EF4-FFF2-40B4-BE49-F238E27FC236}">
                <a16:creationId xmlns:a16="http://schemas.microsoft.com/office/drawing/2014/main" id="{6795EAD0-26C2-25E5-2F8A-0A7C4BB8F5F4}"/>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82156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47653-8AF8-CE19-6E9C-5FD8FA414CD0}"/>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Date Placeholder 2">
            <a:extLst>
              <a:ext uri="{FF2B5EF4-FFF2-40B4-BE49-F238E27FC236}">
                <a16:creationId xmlns:a16="http://schemas.microsoft.com/office/drawing/2014/main" id="{D979E9E3-7C0A-C11B-D24C-A39023417438}"/>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4" name="Footer Placeholder 3">
            <a:extLst>
              <a:ext uri="{FF2B5EF4-FFF2-40B4-BE49-F238E27FC236}">
                <a16:creationId xmlns:a16="http://schemas.microsoft.com/office/drawing/2014/main" id="{7D74DA71-307F-0019-A266-8E10C65C6C1E}"/>
              </a:ext>
            </a:extLst>
          </p:cNvPr>
          <p:cNvSpPr>
            <a:spLocks noGrp="1"/>
          </p:cNvSpPr>
          <p:nvPr>
            <p:ph type="ftr" sz="quarter" idx="11"/>
          </p:nvPr>
        </p:nvSpPr>
        <p:spPr/>
        <p:txBody>
          <a:bodyPr/>
          <a:lstStyle/>
          <a:p>
            <a:endParaRPr kumimoji="1" lang="ja-JP" altLang="en-US"/>
          </a:p>
        </p:txBody>
      </p:sp>
      <p:sp>
        <p:nvSpPr>
          <p:cNvPr id="5" name="Slide Number Placeholder 4">
            <a:extLst>
              <a:ext uri="{FF2B5EF4-FFF2-40B4-BE49-F238E27FC236}">
                <a16:creationId xmlns:a16="http://schemas.microsoft.com/office/drawing/2014/main" id="{7CB3F228-4BE6-9B89-EC62-1BEE1FA91F6A}"/>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2488870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8B975-FBAE-DC11-7659-C712825F83F2}"/>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3" name="Footer Placeholder 2">
            <a:extLst>
              <a:ext uri="{FF2B5EF4-FFF2-40B4-BE49-F238E27FC236}">
                <a16:creationId xmlns:a16="http://schemas.microsoft.com/office/drawing/2014/main" id="{BC59552A-D1CB-98FD-AB0E-341F019D0353}"/>
              </a:ext>
            </a:extLst>
          </p:cNvPr>
          <p:cNvSpPr>
            <a:spLocks noGrp="1"/>
          </p:cNvSpPr>
          <p:nvPr>
            <p:ph type="ftr" sz="quarter" idx="11"/>
          </p:nvPr>
        </p:nvSpPr>
        <p:spPr/>
        <p:txBody>
          <a:bodyPr/>
          <a:lstStyle/>
          <a:p>
            <a:endParaRPr kumimoji="1" lang="ja-JP" altLang="en-US"/>
          </a:p>
        </p:txBody>
      </p:sp>
      <p:sp>
        <p:nvSpPr>
          <p:cNvPr id="4" name="Slide Number Placeholder 3">
            <a:extLst>
              <a:ext uri="{FF2B5EF4-FFF2-40B4-BE49-F238E27FC236}">
                <a16:creationId xmlns:a16="http://schemas.microsoft.com/office/drawing/2014/main" id="{9D834E77-F67F-9386-0CE0-1271D6FA66BC}"/>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1611695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E1411-9F9B-9DB8-4331-E3C7D924C112}"/>
              </a:ext>
            </a:extLst>
          </p:cNvPr>
          <p:cNvSpPr>
            <a:spLocks noGrp="1"/>
          </p:cNvSpPr>
          <p:nvPr>
            <p:ph type="title"/>
          </p:nvPr>
        </p:nvSpPr>
        <p:spPr>
          <a:xfrm>
            <a:off x="839788" y="457200"/>
            <a:ext cx="3932237" cy="1600200"/>
          </a:xfrm>
        </p:spPr>
        <p:txBody>
          <a:bodyPr anchor="b"/>
          <a:lstStyle>
            <a:lvl1pPr>
              <a:defRPr sz="3200"/>
            </a:lvl1pPr>
          </a:lstStyle>
          <a:p>
            <a:r>
              <a:rPr kumimoji="1" lang="en-US" altLang="ja-JP"/>
              <a:t>Click to edit Master title style</a:t>
            </a:r>
            <a:endParaRPr kumimoji="1" lang="ja-JP" altLang="en-US"/>
          </a:p>
        </p:txBody>
      </p:sp>
      <p:sp>
        <p:nvSpPr>
          <p:cNvPr id="3" name="Content Placeholder 2">
            <a:extLst>
              <a:ext uri="{FF2B5EF4-FFF2-40B4-BE49-F238E27FC236}">
                <a16:creationId xmlns:a16="http://schemas.microsoft.com/office/drawing/2014/main" id="{F501A4ED-ED34-269D-7C94-E49B9F018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Text Placeholder 3">
            <a:extLst>
              <a:ext uri="{FF2B5EF4-FFF2-40B4-BE49-F238E27FC236}">
                <a16:creationId xmlns:a16="http://schemas.microsoft.com/office/drawing/2014/main" id="{C2A2D388-2F7E-17D5-6368-3AB5F24ACB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en-US" altLang="ja-JP"/>
              <a:t>Click to edit Master text styles</a:t>
            </a:r>
          </a:p>
        </p:txBody>
      </p:sp>
      <p:sp>
        <p:nvSpPr>
          <p:cNvPr id="5" name="Date Placeholder 4">
            <a:extLst>
              <a:ext uri="{FF2B5EF4-FFF2-40B4-BE49-F238E27FC236}">
                <a16:creationId xmlns:a16="http://schemas.microsoft.com/office/drawing/2014/main" id="{1FC1B489-0E90-F58E-60FB-B86D3E6F0595}"/>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6" name="Footer Placeholder 5">
            <a:extLst>
              <a:ext uri="{FF2B5EF4-FFF2-40B4-BE49-F238E27FC236}">
                <a16:creationId xmlns:a16="http://schemas.microsoft.com/office/drawing/2014/main" id="{13420349-EC23-5EBC-D580-38F2BC75E945}"/>
              </a:ext>
            </a:extLst>
          </p:cNvPr>
          <p:cNvSpPr>
            <a:spLocks noGrp="1"/>
          </p:cNvSpPr>
          <p:nvPr>
            <p:ph type="ftr" sz="quarter" idx="11"/>
          </p:nvPr>
        </p:nvSpPr>
        <p:spPr/>
        <p:txBody>
          <a:bodyPr/>
          <a:lstStyle/>
          <a:p>
            <a:endParaRPr kumimoji="1" lang="ja-JP" altLang="en-US"/>
          </a:p>
        </p:txBody>
      </p:sp>
      <p:sp>
        <p:nvSpPr>
          <p:cNvPr id="7" name="Slide Number Placeholder 6">
            <a:extLst>
              <a:ext uri="{FF2B5EF4-FFF2-40B4-BE49-F238E27FC236}">
                <a16:creationId xmlns:a16="http://schemas.microsoft.com/office/drawing/2014/main" id="{D610EF5B-D76B-96BB-D28F-4FEB89AD1C72}"/>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171923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4823C-5252-245A-3833-3B8EACA2253B}"/>
              </a:ext>
            </a:extLst>
          </p:cNvPr>
          <p:cNvSpPr>
            <a:spLocks noGrp="1"/>
          </p:cNvSpPr>
          <p:nvPr>
            <p:ph type="title"/>
          </p:nvPr>
        </p:nvSpPr>
        <p:spPr>
          <a:xfrm>
            <a:off x="839788" y="457200"/>
            <a:ext cx="3932237" cy="1600200"/>
          </a:xfrm>
        </p:spPr>
        <p:txBody>
          <a:bodyPr anchor="b"/>
          <a:lstStyle>
            <a:lvl1pPr>
              <a:defRPr sz="3200"/>
            </a:lvl1pPr>
          </a:lstStyle>
          <a:p>
            <a:r>
              <a:rPr kumimoji="1" lang="en-US" altLang="ja-JP"/>
              <a:t>Click to edit Master title style</a:t>
            </a:r>
            <a:endParaRPr kumimoji="1" lang="ja-JP" altLang="en-US"/>
          </a:p>
        </p:txBody>
      </p:sp>
      <p:sp>
        <p:nvSpPr>
          <p:cNvPr id="3" name="Picture Placeholder 2">
            <a:extLst>
              <a:ext uri="{FF2B5EF4-FFF2-40B4-BE49-F238E27FC236}">
                <a16:creationId xmlns:a16="http://schemas.microsoft.com/office/drawing/2014/main" id="{FC45B893-189E-C443-5650-C0312E8B12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Text Placeholder 3">
            <a:extLst>
              <a:ext uri="{FF2B5EF4-FFF2-40B4-BE49-F238E27FC236}">
                <a16:creationId xmlns:a16="http://schemas.microsoft.com/office/drawing/2014/main" id="{D5A7AA89-0055-3642-AD80-6AAC57E151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en-US" altLang="ja-JP"/>
              <a:t>Click to edit Master text styles</a:t>
            </a:r>
          </a:p>
        </p:txBody>
      </p:sp>
      <p:sp>
        <p:nvSpPr>
          <p:cNvPr id="5" name="Date Placeholder 4">
            <a:extLst>
              <a:ext uri="{FF2B5EF4-FFF2-40B4-BE49-F238E27FC236}">
                <a16:creationId xmlns:a16="http://schemas.microsoft.com/office/drawing/2014/main" id="{DA49FDF7-642D-8556-1045-097C91874630}"/>
              </a:ext>
            </a:extLst>
          </p:cNvPr>
          <p:cNvSpPr>
            <a:spLocks noGrp="1"/>
          </p:cNvSpPr>
          <p:nvPr>
            <p:ph type="dt" sz="half" idx="10"/>
          </p:nvPr>
        </p:nvSpPr>
        <p:spPr/>
        <p:txBody>
          <a:bodyPr/>
          <a:lstStyle/>
          <a:p>
            <a:fld id="{BF554F5E-FDDD-4B5D-85C6-F80F30265E54}" type="datetimeFigureOut">
              <a:rPr kumimoji="1" lang="ja-JP" altLang="en-US" smtClean="0"/>
              <a:t>2023/7/7</a:t>
            </a:fld>
            <a:endParaRPr kumimoji="1" lang="ja-JP" altLang="en-US"/>
          </a:p>
        </p:txBody>
      </p:sp>
      <p:sp>
        <p:nvSpPr>
          <p:cNvPr id="6" name="Footer Placeholder 5">
            <a:extLst>
              <a:ext uri="{FF2B5EF4-FFF2-40B4-BE49-F238E27FC236}">
                <a16:creationId xmlns:a16="http://schemas.microsoft.com/office/drawing/2014/main" id="{019D89B6-6D44-44F1-27C4-4E09831DC94C}"/>
              </a:ext>
            </a:extLst>
          </p:cNvPr>
          <p:cNvSpPr>
            <a:spLocks noGrp="1"/>
          </p:cNvSpPr>
          <p:nvPr>
            <p:ph type="ftr" sz="quarter" idx="11"/>
          </p:nvPr>
        </p:nvSpPr>
        <p:spPr/>
        <p:txBody>
          <a:bodyPr/>
          <a:lstStyle/>
          <a:p>
            <a:endParaRPr kumimoji="1" lang="ja-JP" altLang="en-US"/>
          </a:p>
        </p:txBody>
      </p:sp>
      <p:sp>
        <p:nvSpPr>
          <p:cNvPr id="7" name="Slide Number Placeholder 6">
            <a:extLst>
              <a:ext uri="{FF2B5EF4-FFF2-40B4-BE49-F238E27FC236}">
                <a16:creationId xmlns:a16="http://schemas.microsoft.com/office/drawing/2014/main" id="{A277E3A3-A2C7-B8CC-9767-4F8600586B08}"/>
              </a:ext>
            </a:extLst>
          </p:cNvPr>
          <p:cNvSpPr>
            <a:spLocks noGrp="1"/>
          </p:cNvSpPr>
          <p:nvPr>
            <p:ph type="sldNum" sz="quarter" idx="12"/>
          </p:nvPr>
        </p:nvSpPr>
        <p:spPr/>
        <p:txBody>
          <a:body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3992817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34FD91-64B3-D7F5-47EB-D937E7392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en-US" altLang="ja-JP"/>
              <a:t>Click to edit Master title style</a:t>
            </a:r>
            <a:endParaRPr kumimoji="1" lang="ja-JP" altLang="en-US"/>
          </a:p>
        </p:txBody>
      </p:sp>
      <p:sp>
        <p:nvSpPr>
          <p:cNvPr id="3" name="Text Placeholder 2">
            <a:extLst>
              <a:ext uri="{FF2B5EF4-FFF2-40B4-BE49-F238E27FC236}">
                <a16:creationId xmlns:a16="http://schemas.microsoft.com/office/drawing/2014/main" id="{86476A87-8B04-E4E9-F66F-2797B4E637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EB9401A8-BD29-903D-2BAB-01D27DD9DB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554F5E-FDDD-4B5D-85C6-F80F30265E54}" type="datetimeFigureOut">
              <a:rPr kumimoji="1" lang="ja-JP" altLang="en-US" smtClean="0"/>
              <a:t>2023/7/7</a:t>
            </a:fld>
            <a:endParaRPr kumimoji="1" lang="ja-JP" altLang="en-US"/>
          </a:p>
        </p:txBody>
      </p:sp>
      <p:sp>
        <p:nvSpPr>
          <p:cNvPr id="5" name="Footer Placeholder 4">
            <a:extLst>
              <a:ext uri="{FF2B5EF4-FFF2-40B4-BE49-F238E27FC236}">
                <a16:creationId xmlns:a16="http://schemas.microsoft.com/office/drawing/2014/main" id="{685E7870-8AD4-9438-7580-C60F08764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a:extLst>
              <a:ext uri="{FF2B5EF4-FFF2-40B4-BE49-F238E27FC236}">
                <a16:creationId xmlns:a16="http://schemas.microsoft.com/office/drawing/2014/main" id="{2AEA76A3-1AB7-9E96-6209-0040F5B7EE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24A75-38CA-40ED-B430-E499DCDDC8AF}" type="slidenum">
              <a:rPr kumimoji="1" lang="ja-JP" altLang="en-US" smtClean="0"/>
              <a:t>‹#›</a:t>
            </a:fld>
            <a:endParaRPr kumimoji="1" lang="ja-JP" altLang="en-US"/>
          </a:p>
        </p:txBody>
      </p:sp>
    </p:spTree>
    <p:extLst>
      <p:ext uri="{BB962C8B-B14F-4D97-AF65-F5344CB8AC3E}">
        <p14:creationId xmlns:p14="http://schemas.microsoft.com/office/powerpoint/2010/main" val="2596935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in/hiroko-sato-a4a52834/" TargetMode="External"/><Relationship Id="rId2" Type="http://schemas.openxmlformats.org/officeDocument/2006/relationships/hyperlink" Target="https://www.linkedin.com/in/mahar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79">
            <a:extLst>
              <a:ext uri="{FF2B5EF4-FFF2-40B4-BE49-F238E27FC236}">
                <a16:creationId xmlns:a16="http://schemas.microsoft.com/office/drawing/2014/main" id="{1E064233-5CB9-CF02-6990-08FA24F5DFAF}"/>
              </a:ext>
            </a:extLst>
          </p:cNvPr>
          <p:cNvSpPr/>
          <p:nvPr/>
        </p:nvSpPr>
        <p:spPr>
          <a:xfrm>
            <a:off x="7240133" y="4602902"/>
            <a:ext cx="4641629" cy="215608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en-US" altLang="ja-JP" sz="1600" b="1" u="sng" dirty="0">
                <a:latin typeface="Arial" panose="020B0604020202020204" pitchFamily="34" charset="0"/>
                <a:ea typeface="Meiryo UI" panose="020B0604030504040204" pitchFamily="34" charset="-128"/>
                <a:cs typeface="Arial" panose="020B0604020202020204" pitchFamily="34" charset="0"/>
              </a:rPr>
              <a:t>Service</a:t>
            </a:r>
            <a:r>
              <a:rPr lang="ja-JP" altLang="en-US" sz="1600" b="1" u="sng" dirty="0">
                <a:latin typeface="Arial" panose="020B0604020202020204" pitchFamily="34" charset="0"/>
                <a:ea typeface="Meiryo UI" panose="020B0604030504040204" pitchFamily="34" charset="-128"/>
                <a:cs typeface="Arial" panose="020B0604020202020204" pitchFamily="34" charset="0"/>
              </a:rPr>
              <a:t> </a:t>
            </a:r>
            <a:r>
              <a:rPr lang="en-US" altLang="ja-JP" sz="1600" b="1" u="sng" dirty="0">
                <a:latin typeface="Arial" panose="020B0604020202020204" pitchFamily="34" charset="0"/>
                <a:ea typeface="Meiryo UI" panose="020B0604030504040204" pitchFamily="34" charset="-128"/>
                <a:cs typeface="Arial" panose="020B0604020202020204" pitchFamily="34" charset="0"/>
              </a:rPr>
              <a:t>Overview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Sharing information about niche accommodations that consider the local characteristics from the user's perspective, targeting foreign visitors to Japan.</a:t>
            </a:r>
          </a:p>
          <a:p>
            <a:pPr marL="285750" indent="-285750">
              <a:buFont typeface="Arial" panose="020B0604020202020204" pitchFamily="34" charset="0"/>
              <a:buChar char="•"/>
            </a:pPr>
            <a:r>
              <a:rPr lang="en-US" altLang="ja-JP" sz="1600" b="1" u="sng" dirty="0">
                <a:latin typeface="Arial" panose="020B0604020202020204" pitchFamily="34" charset="0"/>
                <a:ea typeface="Meiryo UI" panose="020B0604030504040204" pitchFamily="34" charset="-128"/>
                <a:cs typeface="Arial" panose="020B0604020202020204" pitchFamily="34" charset="0"/>
              </a:rPr>
              <a:t>Competitive Advantage</a:t>
            </a:r>
          </a:p>
          <a:p>
            <a:r>
              <a:rPr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I</a:t>
            </a: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ntroduce a variety of accommodations, from a unique user perspective, and provide information that cannot be obtained from websites in the accommodations. In addition, the site will be differentiated by its structure and content, utilizing offline connections such as local networks.</a:t>
            </a:r>
            <a:endParaRPr kumimoji="1" lang="ja-JP" altLang="en-US" sz="1600" dirty="0">
              <a:latin typeface="Arial" panose="020B0604020202020204" pitchFamily="34" charset="0"/>
              <a:ea typeface="Meiryo UI" panose="020B0604030504040204" pitchFamily="34" charset="-128"/>
              <a:cs typeface="Arial" panose="020B0604020202020204" pitchFamily="34" charset="0"/>
            </a:endParaRPr>
          </a:p>
        </p:txBody>
      </p:sp>
      <p:sp>
        <p:nvSpPr>
          <p:cNvPr id="78" name="Rectangle 77">
            <a:extLst>
              <a:ext uri="{FF2B5EF4-FFF2-40B4-BE49-F238E27FC236}">
                <a16:creationId xmlns:a16="http://schemas.microsoft.com/office/drawing/2014/main" id="{59AF32D5-91A1-358A-32E0-50118070BE17}"/>
              </a:ext>
            </a:extLst>
          </p:cNvPr>
          <p:cNvSpPr/>
          <p:nvPr/>
        </p:nvSpPr>
        <p:spPr>
          <a:xfrm>
            <a:off x="363967" y="4609719"/>
            <a:ext cx="4641629" cy="215608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en-US" altLang="ja-JP" sz="1600" b="1" u="sng" dirty="0">
                <a:latin typeface="Arial" panose="020B0604020202020204" pitchFamily="34" charset="0"/>
                <a:ea typeface="Meiryo UI" panose="020B0604030504040204" pitchFamily="34" charset="-128"/>
                <a:cs typeface="Arial" panose="020B0604020202020204" pitchFamily="34" charset="0"/>
              </a:rPr>
              <a:t>Vision</a:t>
            </a:r>
            <a:endParaRPr kumimoji="1" lang="en-US" altLang="ja-JP" b="1" u="sng" dirty="0">
              <a:latin typeface="Arial" panose="020B0604020202020204" pitchFamily="34" charset="0"/>
              <a:ea typeface="Meiryo UI" panose="020B0604030504040204" pitchFamily="34" charset="-128"/>
              <a:cs typeface="Arial" panose="020B0604020202020204" pitchFamily="34" charset="0"/>
            </a:endParaRPr>
          </a:p>
          <a:p>
            <a:r>
              <a:rPr lang="en-US" altLang="ja-JP" sz="1400" kern="100" dirty="0">
                <a:latin typeface="Arial" panose="020B0604020202020204" pitchFamily="34" charset="0"/>
                <a:ea typeface="Meiryo UI" panose="020B0604030504040204" pitchFamily="34" charset="-128"/>
                <a:cs typeface="Arial" panose="020B0604020202020204" pitchFamily="34" charset="0"/>
              </a:rPr>
              <a:t>P</a:t>
            </a:r>
            <a:r>
              <a:rPr lang="en-US" altLang="ja-JP" sz="1400" kern="100" dirty="0">
                <a:effectLst/>
                <a:latin typeface="Arial" panose="020B0604020202020204" pitchFamily="34" charset="0"/>
                <a:ea typeface="Meiryo UI" panose="020B0604030504040204" pitchFamily="34" charset="-128"/>
                <a:cs typeface="Arial" panose="020B0604020202020204" pitchFamily="34" charset="0"/>
              </a:rPr>
              <a:t>ursue to create the most essential website for travelers around the world</a:t>
            </a:r>
            <a:r>
              <a:rPr lang="en-US" altLang="ja-JP" sz="1400" kern="100" dirty="0">
                <a:latin typeface="Arial" panose="020B0604020202020204" pitchFamily="34" charset="0"/>
                <a:ea typeface="Meiryo UI" panose="020B0604030504040204" pitchFamily="34" charset="-128"/>
                <a:cs typeface="Arial" panose="020B0604020202020204" pitchFamily="34" charset="0"/>
              </a:rPr>
              <a:t>.</a:t>
            </a:r>
          </a:p>
          <a:p>
            <a:endParaRPr lang="en-US" altLang="ja-JP" sz="1400" kern="100" dirty="0">
              <a:effectLst/>
              <a:latin typeface="Arial" panose="020B0604020202020204" pitchFamily="34" charset="0"/>
              <a:ea typeface="Meiryo UI" panose="020B0604030504040204" pitchFamily="34" charset="-128"/>
              <a:cs typeface="Arial" panose="020B0604020202020204" pitchFamily="34" charset="0"/>
            </a:endParaRPr>
          </a:p>
          <a:p>
            <a:pPr marL="285750" indent="-285750">
              <a:buFont typeface="Arial" panose="020B0604020202020204" pitchFamily="34" charset="0"/>
              <a:buChar char="•"/>
            </a:pPr>
            <a:r>
              <a:rPr lang="en-US" altLang="ja-JP" sz="1600" b="1" u="sng" dirty="0">
                <a:latin typeface="Arial" panose="020B0604020202020204" pitchFamily="34" charset="0"/>
                <a:ea typeface="Meiryo UI" panose="020B0604030504040204" pitchFamily="34" charset="-128"/>
                <a:cs typeface="Arial" panose="020B0604020202020204" pitchFamily="34" charset="0"/>
              </a:rPr>
              <a:t>Mission</a:t>
            </a:r>
            <a:endParaRPr lang="en-US" altLang="ja-JP" b="1" u="sng" dirty="0">
              <a:latin typeface="Arial" panose="020B0604020202020204" pitchFamily="34" charset="0"/>
              <a:ea typeface="Meiryo UI" panose="020B0604030504040204" pitchFamily="34" charset="-128"/>
              <a:cs typeface="Arial" panose="020B0604020202020204" pitchFamily="34" charset="0"/>
            </a:endParaRPr>
          </a:p>
          <a:p>
            <a:r>
              <a:rPr lang="en-US" altLang="ja-JP" sz="1400" kern="100" dirty="0">
                <a:latin typeface="Arial" panose="020B0604020202020204" pitchFamily="34" charset="0"/>
                <a:ea typeface="Meiryo UI" panose="020B0604030504040204" pitchFamily="34" charset="-128"/>
                <a:cs typeface="Arial" panose="020B0604020202020204" pitchFamily="34" charset="0"/>
              </a:rPr>
              <a:t>H</a:t>
            </a:r>
            <a:r>
              <a:rPr lang="en-US" altLang="ja-JP" sz="1400" kern="100" dirty="0">
                <a:effectLst/>
                <a:latin typeface="Arial" panose="020B0604020202020204" pitchFamily="34" charset="0"/>
                <a:ea typeface="Meiryo UI" panose="020B0604030504040204" pitchFamily="34" charset="-128"/>
                <a:cs typeface="Arial" panose="020B0604020202020204" pitchFamily="34" charset="0"/>
              </a:rPr>
              <a:t>elp small and medium-sized Japanese companies, which are inherently attractive but whose sales have been stagnant due to inefficient promotion, to attract more customers.</a:t>
            </a:r>
            <a:endParaRPr kumimoji="1" lang="ja-JP" altLang="en-US" sz="1400" b="1" u="sng" dirty="0">
              <a:latin typeface="Arial" panose="020B0604020202020204" pitchFamily="34" charset="0"/>
              <a:ea typeface="Meiryo UI" panose="020B0604030504040204" pitchFamily="34" charset="-128"/>
              <a:cs typeface="Arial" panose="020B0604020202020204" pitchFamily="34" charset="0"/>
            </a:endParaRPr>
          </a:p>
        </p:txBody>
      </p:sp>
      <p:sp>
        <p:nvSpPr>
          <p:cNvPr id="77" name="Rectangle 76">
            <a:extLst>
              <a:ext uri="{FF2B5EF4-FFF2-40B4-BE49-F238E27FC236}">
                <a16:creationId xmlns:a16="http://schemas.microsoft.com/office/drawing/2014/main" id="{5ECC9202-A69F-9FF2-FDF9-8BA313F0414F}"/>
              </a:ext>
            </a:extLst>
          </p:cNvPr>
          <p:cNvSpPr/>
          <p:nvPr/>
        </p:nvSpPr>
        <p:spPr>
          <a:xfrm>
            <a:off x="8494138" y="1433087"/>
            <a:ext cx="3387624" cy="274483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dirty="0">
                <a:latin typeface="Arial" panose="020B0604020202020204" pitchFamily="34" charset="0"/>
                <a:ea typeface="Meiryo UI" panose="020B0604030504040204" pitchFamily="34" charset="-128"/>
                <a:cs typeface="Arial" panose="020B0604020202020204" pitchFamily="34" charset="0"/>
              </a:rPr>
              <a:t>　　　</a:t>
            </a:r>
            <a:endParaRPr lang="en-US" altLang="ja-JP" sz="1600" dirty="0">
              <a:latin typeface="Arial" panose="020B0604020202020204" pitchFamily="34" charset="0"/>
              <a:ea typeface="Meiryo UI" panose="020B0604030504040204" pitchFamily="34" charset="-128"/>
              <a:cs typeface="Arial" panose="020B0604020202020204" pitchFamily="34" charset="0"/>
            </a:endParaRPr>
          </a:p>
          <a:p>
            <a:endParaRPr lang="en-US" altLang="ja-JP" sz="1600" dirty="0">
              <a:effectLst/>
              <a:latin typeface="Arial" panose="020B0604020202020204" pitchFamily="34" charset="0"/>
              <a:ea typeface="Meiryo UI" panose="020B0604030504040204" pitchFamily="34" charset="-128"/>
              <a:cs typeface="Arial" panose="020B0604020202020204" pitchFamily="34" charset="0"/>
            </a:endParaRPr>
          </a:p>
          <a:p>
            <a:endParaRPr lang="en-US" altLang="ja-JP" sz="1600" dirty="0">
              <a:latin typeface="Arial" panose="020B0604020202020204" pitchFamily="34" charset="0"/>
              <a:ea typeface="Meiryo UI" panose="020B0604030504040204" pitchFamily="34" charset="-128"/>
              <a:cs typeface="Arial" panose="020B0604020202020204" pitchFamily="34" charset="0"/>
            </a:endParaRPr>
          </a:p>
          <a:p>
            <a:endParaRPr lang="en-US" altLang="ja-JP" sz="1600" dirty="0">
              <a:effectLst/>
              <a:latin typeface="Arial" panose="020B0604020202020204" pitchFamily="34" charset="0"/>
              <a:ea typeface="Meiryo UI" panose="020B0604030504040204" pitchFamily="34" charset="-128"/>
              <a:cs typeface="Arial" panose="020B0604020202020204" pitchFamily="34" charset="0"/>
            </a:endParaRPr>
          </a:p>
          <a:p>
            <a:endParaRPr lang="en-US" altLang="ja-JP" sz="1600" dirty="0">
              <a:effectLst/>
              <a:latin typeface="Arial" panose="020B0604020202020204" pitchFamily="34" charset="0"/>
              <a:ea typeface="Meiryo UI" panose="020B0604030504040204" pitchFamily="34" charset="-128"/>
              <a:cs typeface="Arial" panose="020B0604020202020204" pitchFamily="34" charset="0"/>
            </a:endParaRPr>
          </a:p>
          <a:p>
            <a:pPr algn="r"/>
            <a:r>
              <a:rPr lang="en-US" altLang="ja-JP" sz="1600" dirty="0">
                <a:effectLst/>
                <a:latin typeface="Arial" panose="020B0604020202020204" pitchFamily="34" charset="0"/>
                <a:ea typeface="Meiryo UI" panose="020B0604030504040204" pitchFamily="34" charset="-128"/>
                <a:cs typeface="Arial" panose="020B0604020202020204" pitchFamily="34" charset="0"/>
              </a:rPr>
              <a:t>              </a:t>
            </a:r>
            <a:endParaRPr lang="en-US" altLang="ja-JP" sz="1800" dirty="0">
              <a:effectLst/>
              <a:latin typeface="Arial" panose="020B0604020202020204" pitchFamily="34" charset="0"/>
              <a:ea typeface="Meiryo UI" panose="020B0604030504040204" pitchFamily="34" charset="-128"/>
              <a:cs typeface="Arial" panose="020B0604020202020204" pitchFamily="34" charset="0"/>
            </a:endParaRPr>
          </a:p>
          <a:p>
            <a:pPr algn="ctr"/>
            <a:r>
              <a:rPr lang="en-US" altLang="ja-JP" sz="1800" dirty="0">
                <a:effectLst/>
                <a:latin typeface="Arial" panose="020B0604020202020204" pitchFamily="34" charset="0"/>
                <a:ea typeface="Meiryo UI" panose="020B0604030504040204" pitchFamily="34" charset="-128"/>
                <a:cs typeface="Arial" panose="020B0604020202020204" pitchFamily="34" charset="0"/>
              </a:rPr>
              <a:t> </a:t>
            </a:r>
            <a:endParaRPr kumimoji="1" lang="ja-JP" altLang="en-US" dirty="0">
              <a:latin typeface="Arial" panose="020B0604020202020204" pitchFamily="34" charset="0"/>
              <a:cs typeface="Arial" panose="020B0604020202020204" pitchFamily="34" charset="0"/>
            </a:endParaRPr>
          </a:p>
        </p:txBody>
      </p:sp>
      <p:sp>
        <p:nvSpPr>
          <p:cNvPr id="76" name="Rectangle 75">
            <a:extLst>
              <a:ext uri="{FF2B5EF4-FFF2-40B4-BE49-F238E27FC236}">
                <a16:creationId xmlns:a16="http://schemas.microsoft.com/office/drawing/2014/main" id="{5D7775AA-77F8-FB04-B8FD-C2CF2B8CBA28}"/>
              </a:ext>
            </a:extLst>
          </p:cNvPr>
          <p:cNvSpPr/>
          <p:nvPr/>
        </p:nvSpPr>
        <p:spPr>
          <a:xfrm>
            <a:off x="352947" y="1433087"/>
            <a:ext cx="3387624" cy="274483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endParaRPr kumimoji="1" lang="ja-JP" altLang="en-US" dirty="0">
              <a:latin typeface="Arial" panose="020B0604020202020204" pitchFamily="34" charset="0"/>
              <a:ea typeface="Meiryo UI" panose="020B0604030504040204" pitchFamily="34" charset="-128"/>
              <a:cs typeface="Arial" panose="020B0604020202020204" pitchFamily="34" charset="0"/>
            </a:endParaRPr>
          </a:p>
        </p:txBody>
      </p:sp>
      <p:sp>
        <p:nvSpPr>
          <p:cNvPr id="10" name="正方形/長方形 9">
            <a:extLst>
              <a:ext uri="{FF2B5EF4-FFF2-40B4-BE49-F238E27FC236}">
                <a16:creationId xmlns:a16="http://schemas.microsoft.com/office/drawing/2014/main" id="{C92B9619-2AA3-DDFB-9348-6C80A6F08F5D}"/>
              </a:ext>
            </a:extLst>
          </p:cNvPr>
          <p:cNvSpPr/>
          <p:nvPr/>
        </p:nvSpPr>
        <p:spPr>
          <a:xfrm>
            <a:off x="0" y="0"/>
            <a:ext cx="12192000" cy="474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b="1" dirty="0">
                <a:latin typeface="Arial" panose="020B0604020202020204" pitchFamily="34" charset="0"/>
                <a:ea typeface="Meiryo UI" panose="020B0604030504040204" pitchFamily="50" charset="-128"/>
                <a:cs typeface="Arial" panose="020B0604020202020204" pitchFamily="34" charset="0"/>
              </a:rPr>
              <a:t>1</a:t>
            </a:r>
            <a:r>
              <a:rPr lang="ja-JP" altLang="en-US" sz="2400" b="1" dirty="0">
                <a:latin typeface="Arial" panose="020B0604020202020204" pitchFamily="34" charset="0"/>
                <a:ea typeface="Meiryo UI" panose="020B0604030504040204" pitchFamily="50" charset="-128"/>
                <a:cs typeface="Arial" panose="020B0604020202020204" pitchFamily="34" charset="0"/>
              </a:rPr>
              <a:t>．</a:t>
            </a:r>
            <a:r>
              <a:rPr lang="pt-PT" altLang="ja-JP" sz="2400" b="1" dirty="0">
                <a:latin typeface="Arial" panose="020B0604020202020204" pitchFamily="34" charset="0"/>
                <a:ea typeface="Meiryo UI" panose="020B0604030504040204" pitchFamily="50" charset="-128"/>
                <a:cs typeface="Arial" panose="020B0604020202020204" pitchFamily="34" charset="0"/>
              </a:rPr>
              <a:t>Qualitative Business Overview</a:t>
            </a:r>
            <a:endParaRPr lang="en-US" altLang="ja-JP" sz="2400" b="1" dirty="0">
              <a:latin typeface="Arial" panose="020B0604020202020204" pitchFamily="34" charset="0"/>
              <a:ea typeface="Meiryo UI" panose="020B0604030504040204" pitchFamily="50" charset="-128"/>
              <a:cs typeface="Arial" panose="020B0604020202020204" pitchFamily="34" charset="0"/>
            </a:endParaRPr>
          </a:p>
        </p:txBody>
      </p:sp>
      <p:sp>
        <p:nvSpPr>
          <p:cNvPr id="6" name="テキスト ボックス 8">
            <a:extLst>
              <a:ext uri="{FF2B5EF4-FFF2-40B4-BE49-F238E27FC236}">
                <a16:creationId xmlns:a16="http://schemas.microsoft.com/office/drawing/2014/main" id="{FB7E9545-BDA1-9CAC-7586-040FB63615B9}"/>
              </a:ext>
            </a:extLst>
          </p:cNvPr>
          <p:cNvSpPr txBox="1"/>
          <p:nvPr/>
        </p:nvSpPr>
        <p:spPr>
          <a:xfrm>
            <a:off x="351787" y="545102"/>
            <a:ext cx="11529975" cy="830997"/>
          </a:xfrm>
          <a:prstGeom prst="rect">
            <a:avLst/>
          </a:prstGeom>
          <a:noFill/>
          <a:ln>
            <a:solidFill>
              <a:schemeClr val="tx1"/>
            </a:solidFill>
          </a:ln>
        </p:spPr>
        <p:txBody>
          <a:bodyPr wrap="square">
            <a:spAutoFit/>
          </a:bodyPr>
          <a:lstStyle>
            <a:defPPr>
              <a:defRPr lang="ja-JP"/>
            </a:defPPr>
            <a:lvl1pPr marL="285750" indent="-285750">
              <a:buFont typeface="Wingdings" panose="05000000000000000000" pitchFamily="2" charset="2"/>
              <a:buChar char="n"/>
              <a:defRPr sz="1600" i="0">
                <a:effectLst/>
                <a:latin typeface="Meiryo UI" panose="020B0604030504040204" pitchFamily="50" charset="-128"/>
                <a:ea typeface="Meiryo UI" panose="020B0604030504040204" pitchFamily="50" charset="-128"/>
                <a:cs typeface="Times New Roman" panose="02020603050405020304" pitchFamily="18" charset="0"/>
              </a:defRPr>
            </a:lvl1pPr>
            <a:lvl2pPr marL="800100" lvl="1" indent="-342900">
              <a:buFont typeface="+mj-ea"/>
              <a:buAutoNum type="circleNumDbPlain"/>
              <a:defRPr sz="1600" i="0">
                <a:effectLst/>
                <a:latin typeface="Meiryo UI" panose="020B0604030504040204" pitchFamily="50" charset="-128"/>
                <a:ea typeface="Meiryo UI" panose="020B0604030504040204" pitchFamily="50" charset="-128"/>
                <a:cs typeface="Times New Roman" panose="02020603050405020304" pitchFamily="18" charset="0"/>
              </a:defRPr>
            </a:lvl2pPr>
          </a:lstStyle>
          <a:p>
            <a:pPr marL="0" marR="0" lvl="0" indent="66675" defTabSz="914400" rtl="0" eaLnBrk="1" fontAlgn="auto" latinLnBrk="0" hangingPunct="1">
              <a:lnSpc>
                <a:spcPct val="100000"/>
              </a:lnSpc>
              <a:spcBef>
                <a:spcPts val="0"/>
              </a:spcBef>
              <a:spcAft>
                <a:spcPts val="0"/>
              </a:spcAft>
              <a:buClrTx/>
              <a:buSzTx/>
              <a:buFontTx/>
              <a:buNone/>
              <a:tabLst/>
              <a:defRPr/>
            </a:pPr>
            <a:r>
              <a:rPr lang="en-US" altLang="ja-JP" dirty="0">
                <a:latin typeface="Arial" panose="020B0604020202020204" pitchFamily="34" charset="0"/>
                <a:ea typeface="Meiryo UI" panose="020B0604030504040204" pitchFamily="34" charset="-128"/>
                <a:cs typeface="Arial" panose="020B0604020202020204" pitchFamily="34" charset="0"/>
                <a:sym typeface="Wingdings" panose="05000000000000000000" pitchFamily="2" charset="2"/>
              </a:rPr>
              <a:t>Support small and medium-sized Japanese companies that are originally attractive but have sales declines due to inefficient promotions by providing information to foreigners visiting Japan, with the vision of "aiming to be the most needed website by travelers around the world“.</a:t>
            </a:r>
            <a:endParaRPr kumimoji="1" lang="ja-JP" altLang="ja-JP" sz="1600" b="0" i="0" u="none" strike="noStrike" kern="1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cxnSp>
        <p:nvCxnSpPr>
          <p:cNvPr id="13" name="Straight Arrow Connector 12">
            <a:extLst>
              <a:ext uri="{FF2B5EF4-FFF2-40B4-BE49-F238E27FC236}">
                <a16:creationId xmlns:a16="http://schemas.microsoft.com/office/drawing/2014/main" id="{CF7A5FE0-E66C-AB4A-984C-C7EBA0454628}"/>
              </a:ext>
            </a:extLst>
          </p:cNvPr>
          <p:cNvCxnSpPr>
            <a:cxnSpLocks/>
          </p:cNvCxnSpPr>
          <p:nvPr/>
        </p:nvCxnSpPr>
        <p:spPr>
          <a:xfrm>
            <a:off x="4780283" y="2316505"/>
            <a:ext cx="23872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B5FE0F3D-0C9E-4545-27BC-C811ECADA46B}"/>
              </a:ext>
            </a:extLst>
          </p:cNvPr>
          <p:cNvSpPr/>
          <p:nvPr/>
        </p:nvSpPr>
        <p:spPr>
          <a:xfrm>
            <a:off x="2300226" y="1412738"/>
            <a:ext cx="2387227" cy="1780157"/>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500" dirty="0">
                <a:solidFill>
                  <a:schemeClr val="tx1"/>
                </a:solidFill>
                <a:latin typeface="Arial" panose="020B0604020202020204" pitchFamily="34" charset="0"/>
                <a:ea typeface="Meiryo UI" panose="020B0604030504040204" pitchFamily="34" charset="-128"/>
                <a:cs typeface="Arial" panose="020B0604020202020204" pitchFamily="34" charset="0"/>
              </a:rPr>
              <a:t>User</a:t>
            </a:r>
          </a:p>
        </p:txBody>
      </p:sp>
      <p:sp>
        <p:nvSpPr>
          <p:cNvPr id="15" name="Oval 14">
            <a:extLst>
              <a:ext uri="{FF2B5EF4-FFF2-40B4-BE49-F238E27FC236}">
                <a16:creationId xmlns:a16="http://schemas.microsoft.com/office/drawing/2014/main" id="{350402C6-64FF-208E-4340-A37A034CCD3D}"/>
              </a:ext>
            </a:extLst>
          </p:cNvPr>
          <p:cNvSpPr/>
          <p:nvPr/>
        </p:nvSpPr>
        <p:spPr>
          <a:xfrm>
            <a:off x="7358620" y="1393326"/>
            <a:ext cx="2387227" cy="1780157"/>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500" dirty="0">
                <a:solidFill>
                  <a:schemeClr val="tx1"/>
                </a:solidFill>
                <a:latin typeface="Arial" panose="020B0604020202020204" pitchFamily="34" charset="0"/>
                <a:ea typeface="Meiryo UI" panose="020B0604030504040204" pitchFamily="34" charset="-128"/>
                <a:cs typeface="Arial" panose="020B0604020202020204" pitchFamily="34" charset="0"/>
              </a:rPr>
              <a:t>Accommodation</a:t>
            </a:r>
          </a:p>
        </p:txBody>
      </p:sp>
      <p:sp>
        <p:nvSpPr>
          <p:cNvPr id="16" name="Rectangle 15">
            <a:extLst>
              <a:ext uri="{FF2B5EF4-FFF2-40B4-BE49-F238E27FC236}">
                <a16:creationId xmlns:a16="http://schemas.microsoft.com/office/drawing/2014/main" id="{DB3C6F83-F557-60FD-1781-14946E93B7BE}"/>
              </a:ext>
            </a:extLst>
          </p:cNvPr>
          <p:cNvSpPr/>
          <p:nvPr/>
        </p:nvSpPr>
        <p:spPr>
          <a:xfrm>
            <a:off x="5632691" y="1908222"/>
            <a:ext cx="740908" cy="261610"/>
          </a:xfrm>
          <a:prstGeom prst="rect">
            <a:avLst/>
          </a:prstGeom>
          <a:noFill/>
        </p:spPr>
        <p:txBody>
          <a:bodyPr wrap="none" lIns="91440" tIns="45720" rIns="91440" bIns="45720">
            <a:spAutoFit/>
          </a:bodyPr>
          <a:lstStyle/>
          <a:p>
            <a:pPr algn="ctr"/>
            <a:r>
              <a:rPr lang="pt-PT" altLang="ja-JP" sz="1100" dirty="0">
                <a:ln w="0"/>
                <a:latin typeface="Arial" panose="020B0604020202020204" pitchFamily="34" charset="0"/>
                <a:ea typeface="Meiryo UI" panose="020B0604030504040204" pitchFamily="34" charset="-128"/>
                <a:cs typeface="Arial" panose="020B0604020202020204" pitchFamily="34" charset="0"/>
              </a:rPr>
              <a:t>Payment</a:t>
            </a:r>
            <a:endParaRPr lang="en-US" altLang="ja-JP" sz="1100" b="0" cap="none" spc="0" dirty="0">
              <a:ln w="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9" name="Rectangle 18">
            <a:extLst>
              <a:ext uri="{FF2B5EF4-FFF2-40B4-BE49-F238E27FC236}">
                <a16:creationId xmlns:a16="http://schemas.microsoft.com/office/drawing/2014/main" id="{3B4A0F90-ACFF-4102-3A61-5D4F40A53798}"/>
              </a:ext>
            </a:extLst>
          </p:cNvPr>
          <p:cNvSpPr/>
          <p:nvPr/>
        </p:nvSpPr>
        <p:spPr>
          <a:xfrm>
            <a:off x="4857976" y="3529004"/>
            <a:ext cx="881973" cy="261610"/>
          </a:xfrm>
          <a:prstGeom prst="rect">
            <a:avLst/>
          </a:prstGeom>
          <a:noFill/>
        </p:spPr>
        <p:txBody>
          <a:bodyPr wrap="none" lIns="91440" tIns="45720" rIns="91440" bIns="45720">
            <a:spAutoFit/>
          </a:bodyPr>
          <a:lstStyle/>
          <a:p>
            <a:pPr algn="ctr"/>
            <a:r>
              <a:rPr lang="en-US" altLang="ja-JP" sz="1100" dirty="0">
                <a:ln w="0"/>
                <a:latin typeface="Arial" panose="020B0604020202020204" pitchFamily="34" charset="0"/>
                <a:ea typeface="Meiryo UI" panose="020B0604030504040204" pitchFamily="34" charset="-128"/>
                <a:cs typeface="Arial" panose="020B0604020202020204" pitchFamily="34" charset="0"/>
              </a:rPr>
              <a:t>I</a:t>
            </a:r>
            <a:r>
              <a:rPr lang="en-US" altLang="ja-JP" sz="1100" b="0" cap="none" spc="0" dirty="0">
                <a:ln w="0"/>
                <a:solidFill>
                  <a:schemeClr val="tx1"/>
                </a:solidFill>
                <a:latin typeface="Arial" panose="020B0604020202020204" pitchFamily="34" charset="0"/>
                <a:ea typeface="Meiryo UI" panose="020B0604030504040204" pitchFamily="34" charset="-128"/>
                <a:cs typeface="Arial" panose="020B0604020202020204" pitchFamily="34" charset="0"/>
              </a:rPr>
              <a:t>nformation</a:t>
            </a:r>
          </a:p>
        </p:txBody>
      </p:sp>
      <p:sp>
        <p:nvSpPr>
          <p:cNvPr id="20" name="Rectangle 19">
            <a:extLst>
              <a:ext uri="{FF2B5EF4-FFF2-40B4-BE49-F238E27FC236}">
                <a16:creationId xmlns:a16="http://schemas.microsoft.com/office/drawing/2014/main" id="{3DD78F85-77D4-9613-8533-24A06E60077F}"/>
              </a:ext>
            </a:extLst>
          </p:cNvPr>
          <p:cNvSpPr/>
          <p:nvPr/>
        </p:nvSpPr>
        <p:spPr>
          <a:xfrm>
            <a:off x="3748297" y="3520662"/>
            <a:ext cx="649537" cy="261610"/>
          </a:xfrm>
          <a:prstGeom prst="rect">
            <a:avLst/>
          </a:prstGeom>
          <a:noFill/>
        </p:spPr>
        <p:txBody>
          <a:bodyPr wrap="none" lIns="91440" tIns="45720" rIns="91440" bIns="45720">
            <a:spAutoFit/>
          </a:bodyPr>
          <a:lstStyle/>
          <a:p>
            <a:pPr algn="ctr"/>
            <a:r>
              <a:rPr lang="en-US" altLang="ja-JP" sz="1100" b="0" cap="none" spc="0" dirty="0">
                <a:ln w="0"/>
                <a:solidFill>
                  <a:schemeClr val="tx1"/>
                </a:solidFill>
                <a:latin typeface="Arial" panose="020B0604020202020204" pitchFamily="34" charset="0"/>
                <a:ea typeface="Meiryo UI" panose="020B0604030504040204" pitchFamily="34" charset="-128"/>
                <a:cs typeface="Arial" panose="020B0604020202020204" pitchFamily="34" charset="0"/>
              </a:rPr>
              <a:t>Review</a:t>
            </a:r>
          </a:p>
        </p:txBody>
      </p:sp>
      <p:sp>
        <p:nvSpPr>
          <p:cNvPr id="21" name="Rectangle 20">
            <a:extLst>
              <a:ext uri="{FF2B5EF4-FFF2-40B4-BE49-F238E27FC236}">
                <a16:creationId xmlns:a16="http://schemas.microsoft.com/office/drawing/2014/main" id="{E3772154-F08E-A04D-A0F1-FCFA4F7C498A}"/>
              </a:ext>
            </a:extLst>
          </p:cNvPr>
          <p:cNvSpPr/>
          <p:nvPr/>
        </p:nvSpPr>
        <p:spPr>
          <a:xfrm>
            <a:off x="5984171" y="3502858"/>
            <a:ext cx="1234633" cy="261610"/>
          </a:xfrm>
          <a:prstGeom prst="rect">
            <a:avLst/>
          </a:prstGeom>
          <a:noFill/>
        </p:spPr>
        <p:txBody>
          <a:bodyPr wrap="none" lIns="91440" tIns="45720" rIns="91440" bIns="45720">
            <a:spAutoFit/>
          </a:bodyPr>
          <a:lstStyle/>
          <a:p>
            <a:pPr algn="ctr"/>
            <a:r>
              <a:rPr lang="en-US" altLang="ja-JP" sz="1100" dirty="0">
                <a:ln w="0"/>
                <a:latin typeface="Arial" panose="020B0604020202020204" pitchFamily="34" charset="0"/>
                <a:ea typeface="Meiryo UI" panose="020B0604030504040204" pitchFamily="34" charset="-128"/>
                <a:cs typeface="Arial" panose="020B0604020202020204" pitchFamily="34" charset="0"/>
              </a:rPr>
              <a:t>Commission</a:t>
            </a:r>
            <a:r>
              <a:rPr lang="en-US" altLang="ja-JP" sz="1100" b="0" cap="none" spc="0" dirty="0">
                <a:ln w="0"/>
                <a:solidFill>
                  <a:schemeClr val="tx1"/>
                </a:solidFill>
                <a:latin typeface="Arial" panose="020B0604020202020204" pitchFamily="34" charset="0"/>
                <a:ea typeface="Meiryo UI" panose="020B0604030504040204" pitchFamily="34" charset="-128"/>
                <a:cs typeface="Arial" panose="020B0604020202020204" pitchFamily="34" charset="0"/>
              </a:rPr>
              <a:t> fee </a:t>
            </a:r>
          </a:p>
        </p:txBody>
      </p:sp>
      <p:cxnSp>
        <p:nvCxnSpPr>
          <p:cNvPr id="22" name="Straight Arrow Connector 21">
            <a:extLst>
              <a:ext uri="{FF2B5EF4-FFF2-40B4-BE49-F238E27FC236}">
                <a16:creationId xmlns:a16="http://schemas.microsoft.com/office/drawing/2014/main" id="{FB0F1A9B-9AA2-4F67-147A-7E15726E289C}"/>
              </a:ext>
            </a:extLst>
          </p:cNvPr>
          <p:cNvCxnSpPr>
            <a:cxnSpLocks/>
          </p:cNvCxnSpPr>
          <p:nvPr/>
        </p:nvCxnSpPr>
        <p:spPr>
          <a:xfrm flipH="1">
            <a:off x="6703109" y="2990208"/>
            <a:ext cx="1051200" cy="1842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DB3C271-7A36-A98C-09CD-6B0D0E37F9C1}"/>
              </a:ext>
            </a:extLst>
          </p:cNvPr>
          <p:cNvCxnSpPr>
            <a:cxnSpLocks/>
          </p:cNvCxnSpPr>
          <p:nvPr/>
        </p:nvCxnSpPr>
        <p:spPr>
          <a:xfrm flipV="1">
            <a:off x="6839166" y="3020566"/>
            <a:ext cx="1051200" cy="1889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C7A00FA-2C29-5529-0CAD-BFE7A87FF26A}"/>
              </a:ext>
            </a:extLst>
          </p:cNvPr>
          <p:cNvSpPr/>
          <p:nvPr/>
        </p:nvSpPr>
        <p:spPr>
          <a:xfrm>
            <a:off x="7562574" y="3345587"/>
            <a:ext cx="865943" cy="430887"/>
          </a:xfrm>
          <a:prstGeom prst="rect">
            <a:avLst/>
          </a:prstGeom>
          <a:noFill/>
        </p:spPr>
        <p:txBody>
          <a:bodyPr wrap="none" lIns="91440" tIns="45720" rIns="91440" bIns="45720">
            <a:spAutoFit/>
          </a:bodyPr>
          <a:lstStyle/>
          <a:p>
            <a:endParaRPr lang="en-US" altLang="ja-JP" sz="1100" dirty="0">
              <a:ln w="0"/>
              <a:latin typeface="Arial" panose="020B0604020202020204" pitchFamily="34" charset="0"/>
              <a:ea typeface="Meiryo UI" panose="020B0604030504040204" pitchFamily="34" charset="-128"/>
              <a:cs typeface="Arial" panose="020B0604020202020204" pitchFamily="34" charset="0"/>
            </a:endParaRPr>
          </a:p>
          <a:p>
            <a:r>
              <a:rPr lang="en-US" altLang="ja-JP" sz="1100" dirty="0">
                <a:ln w="0"/>
                <a:latin typeface="Arial" panose="020B0604020202020204" pitchFamily="34" charset="0"/>
                <a:ea typeface="Meiryo UI" panose="020B0604030504040204" pitchFamily="34" charset="-128"/>
                <a:cs typeface="Arial" panose="020B0604020202020204" pitchFamily="34" charset="0"/>
              </a:rPr>
              <a:t>Promotion </a:t>
            </a:r>
            <a:endParaRPr lang="en-US" altLang="ja-JP" sz="1100" b="0" cap="none" spc="0" dirty="0">
              <a:ln w="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cxnSp>
        <p:nvCxnSpPr>
          <p:cNvPr id="25" name="Straight Arrow Connector 24">
            <a:extLst>
              <a:ext uri="{FF2B5EF4-FFF2-40B4-BE49-F238E27FC236}">
                <a16:creationId xmlns:a16="http://schemas.microsoft.com/office/drawing/2014/main" id="{CEDC7611-E121-09A9-C758-F7B6AAF8E2BA}"/>
              </a:ext>
            </a:extLst>
          </p:cNvPr>
          <p:cNvCxnSpPr>
            <a:cxnSpLocks/>
          </p:cNvCxnSpPr>
          <p:nvPr/>
        </p:nvCxnSpPr>
        <p:spPr>
          <a:xfrm flipH="1">
            <a:off x="4758450" y="2512113"/>
            <a:ext cx="23872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10F3682-E294-5CCE-0EE1-F5C63E688845}"/>
              </a:ext>
            </a:extLst>
          </p:cNvPr>
          <p:cNvSpPr/>
          <p:nvPr/>
        </p:nvSpPr>
        <p:spPr>
          <a:xfrm>
            <a:off x="5674227" y="2600053"/>
            <a:ext cx="726481" cy="261610"/>
          </a:xfrm>
          <a:prstGeom prst="rect">
            <a:avLst/>
          </a:prstGeom>
          <a:noFill/>
        </p:spPr>
        <p:txBody>
          <a:bodyPr wrap="none" lIns="91440" tIns="45720" rIns="91440" bIns="45720">
            <a:spAutoFit/>
          </a:bodyPr>
          <a:lstStyle/>
          <a:p>
            <a:pPr algn="ctr"/>
            <a:r>
              <a:rPr lang="en-US" altLang="ja-JP" sz="1100" dirty="0">
                <a:ln w="0"/>
                <a:latin typeface="Arial" panose="020B0604020202020204" pitchFamily="34" charset="0"/>
                <a:ea typeface="Meiryo UI" panose="020B0604030504040204" pitchFamily="34" charset="-128"/>
                <a:cs typeface="Arial" panose="020B0604020202020204" pitchFamily="34" charset="0"/>
              </a:rPr>
              <a:t>S</a:t>
            </a:r>
            <a:r>
              <a:rPr lang="pt-PT" altLang="ja-JP" sz="1100" dirty="0">
                <a:ln w="0"/>
                <a:latin typeface="Arial" panose="020B0604020202020204" pitchFamily="34" charset="0"/>
                <a:ea typeface="Meiryo UI" panose="020B0604030504040204" pitchFamily="34" charset="-128"/>
                <a:cs typeface="Arial" panose="020B0604020202020204" pitchFamily="34" charset="0"/>
              </a:rPr>
              <a:t>ervices</a:t>
            </a:r>
            <a:endParaRPr lang="en-US" altLang="ja-JP" sz="1100" b="0" cap="none" spc="0" dirty="0">
              <a:ln w="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cxnSp>
        <p:nvCxnSpPr>
          <p:cNvPr id="47" name="Straight Arrow Connector 46">
            <a:extLst>
              <a:ext uri="{FF2B5EF4-FFF2-40B4-BE49-F238E27FC236}">
                <a16:creationId xmlns:a16="http://schemas.microsoft.com/office/drawing/2014/main" id="{1223EC26-43B3-076E-A02F-2A1190F540FA}"/>
              </a:ext>
            </a:extLst>
          </p:cNvPr>
          <p:cNvCxnSpPr>
            <a:cxnSpLocks/>
          </p:cNvCxnSpPr>
          <p:nvPr/>
        </p:nvCxnSpPr>
        <p:spPr>
          <a:xfrm rot="17746500" flipH="1">
            <a:off x="4230517" y="3132343"/>
            <a:ext cx="1049651" cy="1843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31CD99F-FB22-00BF-6B66-74698746366A}"/>
              </a:ext>
            </a:extLst>
          </p:cNvPr>
          <p:cNvCxnSpPr>
            <a:cxnSpLocks/>
          </p:cNvCxnSpPr>
          <p:nvPr/>
        </p:nvCxnSpPr>
        <p:spPr>
          <a:xfrm rot="17746500" flipV="1">
            <a:off x="4383056" y="3065145"/>
            <a:ext cx="1051200" cy="1843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6697A6FC-7972-14DA-F16B-746DB1F77E1B}"/>
              </a:ext>
            </a:extLst>
          </p:cNvPr>
          <p:cNvSpPr/>
          <p:nvPr/>
        </p:nvSpPr>
        <p:spPr>
          <a:xfrm>
            <a:off x="4896448" y="4771285"/>
            <a:ext cx="2387227" cy="1780157"/>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500" dirty="0">
                <a:solidFill>
                  <a:schemeClr val="tx1"/>
                </a:solidFill>
                <a:latin typeface="Arial" panose="020B0604020202020204" pitchFamily="34" charset="0"/>
                <a:ea typeface="Meiryo UI" panose="020B0604030504040204" pitchFamily="34" charset="-128"/>
                <a:cs typeface="Arial" panose="020B0604020202020204" pitchFamily="34" charset="0"/>
              </a:rPr>
              <a:t>The</a:t>
            </a:r>
            <a:r>
              <a:rPr kumimoji="1" lang="ja-JP" altLang="en-US" sz="1500" dirty="0">
                <a:solidFill>
                  <a:schemeClr val="tx1"/>
                </a:solidFill>
                <a:latin typeface="Arial" panose="020B0604020202020204" pitchFamily="34" charset="0"/>
                <a:ea typeface="Meiryo UI" panose="020B0604030504040204" pitchFamily="34" charset="-128"/>
                <a:cs typeface="Arial" panose="020B0604020202020204" pitchFamily="34" charset="0"/>
              </a:rPr>
              <a:t> </a:t>
            </a:r>
            <a:r>
              <a:rPr lang="en-US" altLang="ja-JP" sz="1500" dirty="0">
                <a:solidFill>
                  <a:schemeClr val="tx1"/>
                </a:solidFill>
                <a:latin typeface="Arial" panose="020B0604020202020204" pitchFamily="34" charset="0"/>
                <a:ea typeface="Meiryo UI" panose="020B0604030504040204" pitchFamily="34" charset="-128"/>
                <a:cs typeface="Arial" panose="020B0604020202020204" pitchFamily="34" charset="0"/>
              </a:rPr>
              <a:t>Wonderful Travel Trip</a:t>
            </a:r>
            <a:endParaRPr kumimoji="1" lang="en-US" altLang="ja-JP" sz="15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85" name="TextBox 84">
            <a:extLst>
              <a:ext uri="{FF2B5EF4-FFF2-40B4-BE49-F238E27FC236}">
                <a16:creationId xmlns:a16="http://schemas.microsoft.com/office/drawing/2014/main" id="{918E7096-4518-C00F-C1B3-1F67E7285951}"/>
              </a:ext>
            </a:extLst>
          </p:cNvPr>
          <p:cNvSpPr txBox="1"/>
          <p:nvPr/>
        </p:nvSpPr>
        <p:spPr>
          <a:xfrm>
            <a:off x="8436982" y="2169832"/>
            <a:ext cx="3508782" cy="1969770"/>
          </a:xfrm>
          <a:prstGeom prst="rect">
            <a:avLst/>
          </a:prstGeom>
          <a:noFill/>
        </p:spPr>
        <p:txBody>
          <a:bodyPr wrap="square" rtlCol="0">
            <a:spAutoFit/>
          </a:bodyPr>
          <a:lstStyle/>
          <a:p>
            <a:pPr algn="ctr"/>
            <a:r>
              <a:rPr lang="en-US" altLang="ja-JP" sz="1400" dirty="0">
                <a:latin typeface="Arial" panose="020B0604020202020204" pitchFamily="34" charset="0"/>
                <a:ea typeface="Meiryo UI" panose="020B0604030504040204" pitchFamily="34" charset="-128"/>
                <a:cs typeface="Arial" panose="020B0604020202020204" pitchFamily="34" charset="0"/>
              </a:rPr>
              <a:t>                </a:t>
            </a:r>
          </a:p>
          <a:p>
            <a:r>
              <a:rPr lang="en-US" altLang="ja-JP" sz="1200" dirty="0">
                <a:latin typeface="Arial" panose="020B0604020202020204" pitchFamily="34" charset="0"/>
                <a:ea typeface="Meiryo UI" panose="020B0604030504040204" pitchFamily="34" charset="-128"/>
                <a:cs typeface="Arial" panose="020B0604020202020204" pitchFamily="34" charset="0"/>
              </a:rPr>
              <a:t>                        </a:t>
            </a:r>
          </a:p>
          <a:p>
            <a:r>
              <a:rPr lang="ja-JP" altLang="en-US" sz="1200" dirty="0">
                <a:latin typeface="Arial" panose="020B0604020202020204" pitchFamily="34" charset="0"/>
                <a:ea typeface="Meiryo UI" panose="020B0604030504040204" pitchFamily="34" charset="-128"/>
                <a:cs typeface="Arial" panose="020B0604020202020204" pitchFamily="34" charset="0"/>
              </a:rPr>
              <a:t>　　　　　　　　        </a:t>
            </a:r>
            <a:r>
              <a:rPr lang="en-US" altLang="ja-JP" sz="1200" dirty="0">
                <a:latin typeface="Arial" panose="020B0604020202020204" pitchFamily="34" charset="0"/>
                <a:ea typeface="Meiryo UI" panose="020B0604030504040204" pitchFamily="34" charset="-128"/>
                <a:cs typeface="Arial" panose="020B0604020202020204" pitchFamily="34" charset="0"/>
              </a:rPr>
              <a:t>P</a:t>
            </a:r>
            <a:r>
              <a:rPr lang="en-US" altLang="ja-JP" sz="1200" dirty="0">
                <a:effectLst/>
                <a:latin typeface="Arial" panose="020B0604020202020204" pitchFamily="34" charset="0"/>
                <a:ea typeface="Meiryo UI" panose="020B0604030504040204" pitchFamily="34" charset="-128"/>
                <a:cs typeface="Arial" panose="020B0604020202020204" pitchFamily="34" charset="0"/>
              </a:rPr>
              <a:t>roblems are that the  number </a:t>
            </a:r>
            <a:r>
              <a:rPr lang="ja-JP" altLang="en-US" sz="1200" dirty="0">
                <a:effectLst/>
                <a:latin typeface="Arial" panose="020B0604020202020204" pitchFamily="34" charset="0"/>
                <a:ea typeface="Meiryo UI" panose="020B0604030504040204" pitchFamily="34" charset="-128"/>
                <a:cs typeface="Arial" panose="020B0604020202020204" pitchFamily="34" charset="0"/>
              </a:rPr>
              <a:t>　　　</a:t>
            </a:r>
            <a:endParaRPr lang="en-US" altLang="ja-JP" sz="1200" dirty="0">
              <a:effectLst/>
              <a:latin typeface="Arial" panose="020B0604020202020204" pitchFamily="34" charset="0"/>
              <a:ea typeface="Meiryo UI" panose="020B0604030504040204" pitchFamily="34" charset="-128"/>
              <a:cs typeface="Arial" panose="020B0604020202020204" pitchFamily="34" charset="0"/>
            </a:endParaRPr>
          </a:p>
          <a:p>
            <a:r>
              <a:rPr lang="en-US" altLang="ja-JP" sz="1200" dirty="0">
                <a:effectLst/>
                <a:latin typeface="Arial" panose="020B0604020202020204" pitchFamily="34" charset="0"/>
                <a:ea typeface="Meiryo UI" panose="020B0604030504040204" pitchFamily="34" charset="-128"/>
                <a:cs typeface="Arial" panose="020B0604020202020204" pitchFamily="34" charset="0"/>
              </a:rPr>
              <a:t>                        users and the number of visits 	have stagnated due to the decline in awareness of accommodations themselves, the surrounding sightseeing spots, and the region to which they belong. They are particularly noticeable in medium- and small-scale accommodations.</a:t>
            </a:r>
            <a:endParaRPr kumimoji="1" lang="ja-JP" altLang="en-US" sz="1600" dirty="0">
              <a:latin typeface="Arial" panose="020B0604020202020204" pitchFamily="34" charset="0"/>
              <a:ea typeface="Meiryo UI" panose="020B0604030504040204" pitchFamily="34" charset="-128"/>
              <a:cs typeface="Arial" panose="020B0604020202020204" pitchFamily="34" charset="0"/>
            </a:endParaRPr>
          </a:p>
        </p:txBody>
      </p:sp>
      <p:sp>
        <p:nvSpPr>
          <p:cNvPr id="86" name="TextBox 85">
            <a:extLst>
              <a:ext uri="{FF2B5EF4-FFF2-40B4-BE49-F238E27FC236}">
                <a16:creationId xmlns:a16="http://schemas.microsoft.com/office/drawing/2014/main" id="{24F2F826-6CAE-B609-6A48-FA0BAD2A5921}"/>
              </a:ext>
            </a:extLst>
          </p:cNvPr>
          <p:cNvSpPr txBox="1"/>
          <p:nvPr/>
        </p:nvSpPr>
        <p:spPr>
          <a:xfrm>
            <a:off x="346783" y="1408045"/>
            <a:ext cx="2090823" cy="1446550"/>
          </a:xfrm>
          <a:prstGeom prst="rect">
            <a:avLst/>
          </a:prstGeom>
          <a:noFill/>
        </p:spPr>
        <p:txBody>
          <a:bodyPr wrap="square" rtlCol="0">
            <a:spAutoFit/>
          </a:bodyPr>
          <a:lstStyle/>
          <a:p>
            <a:pPr marL="285750" indent="-285750">
              <a:buFont typeface="Arial" panose="020B0604020202020204" pitchFamily="34" charset="0"/>
              <a:buChar char="•"/>
            </a:pPr>
            <a:r>
              <a:rPr lang="pt-PT" altLang="ja-JP" sz="1400" b="1" u="sng" dirty="0">
                <a:latin typeface="Arial" panose="020B0604020202020204" pitchFamily="34" charset="0"/>
                <a:ea typeface="Meiryo UI" panose="020B0604030504040204" pitchFamily="34" charset="-128"/>
                <a:cs typeface="Arial" panose="020B0604020202020204" pitchFamily="34" charset="0"/>
              </a:rPr>
              <a:t>Target</a:t>
            </a:r>
          </a:p>
          <a:p>
            <a:r>
              <a:rPr lang="en-US" altLang="ja-JP" sz="1200" dirty="0">
                <a:effectLst/>
                <a:latin typeface="Arial" panose="020B0604020202020204" pitchFamily="34" charset="0"/>
                <a:ea typeface="Meiryo UI" panose="020B0604030504040204" pitchFamily="34" charset="-128"/>
                <a:cs typeface="Arial" panose="020B0604020202020204" pitchFamily="34" charset="0"/>
              </a:rPr>
              <a:t>Foreigners who are considering trip to Japan and are looking for niche information not covered by major travel site.</a:t>
            </a:r>
          </a:p>
          <a:p>
            <a:pPr marL="285750" indent="-285750">
              <a:buFont typeface="Arial" panose="020B0604020202020204" pitchFamily="34" charset="0"/>
              <a:buChar char="•"/>
            </a:pPr>
            <a:r>
              <a:rPr lang="pt-PT" altLang="ja-JP" sz="1400" b="1" u="sng" dirty="0">
                <a:effectLst/>
                <a:latin typeface="Arial" panose="020B0604020202020204" pitchFamily="34" charset="0"/>
                <a:ea typeface="Meiryo UI" panose="020B0604030504040204" pitchFamily="34" charset="-128"/>
                <a:cs typeface="Arial" panose="020B0604020202020204" pitchFamily="34" charset="0"/>
              </a:rPr>
              <a:t>Issue</a:t>
            </a:r>
            <a:endParaRPr lang="pt-PT" altLang="ja-JP" sz="1200" b="1" u="sng" dirty="0">
              <a:latin typeface="Arial" panose="020B0604020202020204" pitchFamily="34" charset="0"/>
              <a:ea typeface="Meiryo UI" panose="020B0604030504040204" pitchFamily="34" charset="-128"/>
              <a:cs typeface="Arial" panose="020B0604020202020204" pitchFamily="34" charset="0"/>
            </a:endParaRPr>
          </a:p>
        </p:txBody>
      </p:sp>
      <p:sp>
        <p:nvSpPr>
          <p:cNvPr id="87" name="TextBox 86">
            <a:extLst>
              <a:ext uri="{FF2B5EF4-FFF2-40B4-BE49-F238E27FC236}">
                <a16:creationId xmlns:a16="http://schemas.microsoft.com/office/drawing/2014/main" id="{0B8FDF99-EB55-ADCF-2753-180E1126271C}"/>
              </a:ext>
            </a:extLst>
          </p:cNvPr>
          <p:cNvSpPr txBox="1"/>
          <p:nvPr/>
        </p:nvSpPr>
        <p:spPr>
          <a:xfrm>
            <a:off x="339792" y="2739133"/>
            <a:ext cx="3394856" cy="1384995"/>
          </a:xfrm>
          <a:prstGeom prst="rect">
            <a:avLst/>
          </a:prstGeom>
          <a:noFill/>
        </p:spPr>
        <p:txBody>
          <a:bodyPr wrap="square" rtlCol="0">
            <a:spAutoFit/>
          </a:bodyPr>
          <a:lstStyle/>
          <a:p>
            <a:r>
              <a:rPr kumimoji="1" lang="en-US" altLang="ja-JP" sz="1200" dirty="0">
                <a:latin typeface="Arial" panose="020B0604020202020204" pitchFamily="34" charset="0"/>
                <a:ea typeface="Meiryo UI" panose="020B0604030504040204" pitchFamily="34" charset="-128"/>
                <a:cs typeface="Arial" panose="020B0604020202020204" pitchFamily="34" charset="0"/>
              </a:rPr>
              <a:t>Major travel websites focus on </a:t>
            </a:r>
          </a:p>
          <a:p>
            <a:r>
              <a:rPr kumimoji="1" lang="en-US" altLang="ja-JP" sz="1200" dirty="0">
                <a:latin typeface="Arial" panose="020B0604020202020204" pitchFamily="34" charset="0"/>
                <a:ea typeface="Meiryo UI" panose="020B0604030504040204" pitchFamily="34" charset="-128"/>
                <a:cs typeface="Arial" panose="020B0604020202020204" pitchFamily="34" charset="0"/>
              </a:rPr>
              <a:t>introducing some large hotels, </a:t>
            </a:r>
          </a:p>
          <a:p>
            <a:r>
              <a:rPr kumimoji="1" lang="en-US" altLang="ja-JP" sz="1200" dirty="0">
                <a:latin typeface="Arial" panose="020B0604020202020204" pitchFamily="34" charset="0"/>
                <a:ea typeface="Meiryo UI" panose="020B0604030504040204" pitchFamily="34" charset="-128"/>
                <a:cs typeface="Arial" panose="020B0604020202020204" pitchFamily="34" charset="0"/>
              </a:rPr>
              <a:t>and the information is biased. As a result,  accommodation options for foreign visitors to Japan are limited, resulting in lost opportunities for small- and medium-sized accommodation facilities.</a:t>
            </a:r>
            <a:endParaRPr kumimoji="1" lang="ja-JP" altLang="en-US" sz="1200" dirty="0">
              <a:latin typeface="Arial" panose="020B0604020202020204" pitchFamily="34" charset="0"/>
              <a:ea typeface="Meiryo UI" panose="020B0604030504040204" pitchFamily="34" charset="-128"/>
              <a:cs typeface="Arial" panose="020B0604020202020204" pitchFamily="34" charset="0"/>
            </a:endParaRPr>
          </a:p>
        </p:txBody>
      </p:sp>
      <p:sp>
        <p:nvSpPr>
          <p:cNvPr id="2" name="TextBox 1">
            <a:extLst>
              <a:ext uri="{FF2B5EF4-FFF2-40B4-BE49-F238E27FC236}">
                <a16:creationId xmlns:a16="http://schemas.microsoft.com/office/drawing/2014/main" id="{A8EF7C2E-9E31-D5F9-F92F-993201FBC91D}"/>
              </a:ext>
            </a:extLst>
          </p:cNvPr>
          <p:cNvSpPr txBox="1"/>
          <p:nvPr/>
        </p:nvSpPr>
        <p:spPr>
          <a:xfrm>
            <a:off x="9695917" y="1416512"/>
            <a:ext cx="2086834" cy="1261884"/>
          </a:xfrm>
          <a:prstGeom prst="rect">
            <a:avLst/>
          </a:prstGeom>
          <a:noFill/>
        </p:spPr>
        <p:txBody>
          <a:bodyPr wrap="square" rtlCol="0">
            <a:spAutoFit/>
          </a:bodyPr>
          <a:lstStyle/>
          <a:p>
            <a:pPr marL="171450" indent="-171450">
              <a:buFont typeface="Arial" panose="020B0604020202020204" pitchFamily="34" charset="0"/>
              <a:buChar char="•"/>
            </a:pPr>
            <a:r>
              <a:rPr lang="pt-PT" altLang="ja-JP" sz="1400" b="1" u="sng" dirty="0">
                <a:latin typeface="Arial" panose="020B0604020202020204" pitchFamily="34" charset="0"/>
                <a:ea typeface="Meiryo UI" panose="020B0604030504040204" pitchFamily="34" charset="-128"/>
                <a:cs typeface="Arial" panose="020B0604020202020204" pitchFamily="34" charset="0"/>
              </a:rPr>
              <a:t>Target</a:t>
            </a:r>
          </a:p>
          <a:p>
            <a:r>
              <a:rPr lang="en-US" altLang="ja-JP" sz="1200" dirty="0">
                <a:effectLst/>
                <a:latin typeface="Arial" panose="020B0604020202020204" pitchFamily="34" charset="0"/>
                <a:ea typeface="Meiryo UI" panose="020B0604030504040204" pitchFamily="34" charset="-128"/>
                <a:cs typeface="Arial" panose="020B0604020202020204" pitchFamily="34" charset="0"/>
              </a:rPr>
              <a:t>Medium and small </a:t>
            </a:r>
            <a:r>
              <a:rPr lang="en-US" altLang="ja-JP" sz="1200" dirty="0">
                <a:latin typeface="Arial" panose="020B0604020202020204" pitchFamily="34" charset="0"/>
                <a:ea typeface="Meiryo UI" panose="020B0604030504040204" pitchFamily="34" charset="-128"/>
                <a:cs typeface="Arial" panose="020B0604020202020204" pitchFamily="34" charset="0"/>
              </a:rPr>
              <a:t>accommodations</a:t>
            </a:r>
            <a:r>
              <a:rPr lang="en-US" altLang="ja-JP" sz="1200" dirty="0">
                <a:effectLst/>
                <a:latin typeface="Arial" panose="020B0604020202020204" pitchFamily="34" charset="0"/>
                <a:ea typeface="Meiryo UI" panose="020B0604030504040204" pitchFamily="34" charset="-128"/>
                <a:cs typeface="Arial" panose="020B0604020202020204" pitchFamily="34" charset="0"/>
              </a:rPr>
              <a:t> that are slow to disseminate information to foreigners.</a:t>
            </a:r>
          </a:p>
          <a:p>
            <a:pPr marL="171450" indent="-171450">
              <a:buFont typeface="Arial" panose="020B0604020202020204" pitchFamily="34" charset="0"/>
              <a:buChar char="•"/>
            </a:pPr>
            <a:r>
              <a:rPr lang="pt-PT" altLang="ja-JP" sz="1400" b="1" u="sng" dirty="0">
                <a:latin typeface="Arial" panose="020B0604020202020204" pitchFamily="34" charset="0"/>
                <a:ea typeface="Meiryo UI" panose="020B0604030504040204" pitchFamily="34" charset="-128"/>
                <a:cs typeface="Arial" panose="020B0604020202020204" pitchFamily="34" charset="0"/>
              </a:rPr>
              <a:t>Issue</a:t>
            </a:r>
          </a:p>
        </p:txBody>
      </p:sp>
    </p:spTree>
    <p:extLst>
      <p:ext uri="{BB962C8B-B14F-4D97-AF65-F5344CB8AC3E}">
        <p14:creationId xmlns:p14="http://schemas.microsoft.com/office/powerpoint/2010/main" val="4044198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C92B9619-2AA3-DDFB-9348-6C80A6F08F5D}"/>
              </a:ext>
            </a:extLst>
          </p:cNvPr>
          <p:cNvSpPr/>
          <p:nvPr/>
        </p:nvSpPr>
        <p:spPr>
          <a:xfrm>
            <a:off x="0" y="0"/>
            <a:ext cx="12192000" cy="474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pt-PT" altLang="ja-JP" sz="2400" b="1" dirty="0">
                <a:latin typeface="Meiryo UI" panose="020B0604030504040204" pitchFamily="50" charset="-128"/>
                <a:ea typeface="Meiryo UI" panose="020B0604030504040204" pitchFamily="50" charset="-128"/>
              </a:rPr>
              <a:t> </a:t>
            </a:r>
            <a:r>
              <a:rPr lang="pt-PT" altLang="ja-JP" sz="2400" b="1" dirty="0">
                <a:latin typeface="Arial" panose="020B0604020202020204" pitchFamily="34" charset="0"/>
                <a:ea typeface="Meiryo UI" panose="020B0604030504040204" pitchFamily="50" charset="-128"/>
                <a:cs typeface="Arial" panose="020B0604020202020204" pitchFamily="34" charset="0"/>
              </a:rPr>
              <a:t>Quantification and Roadmap</a:t>
            </a:r>
            <a:endParaRPr lang="en-US" altLang="ja-JP" sz="2400" b="1" dirty="0">
              <a:latin typeface="Arial" panose="020B0604020202020204" pitchFamily="34" charset="0"/>
              <a:ea typeface="Meiryo UI" panose="020B0604030504040204" pitchFamily="50" charset="-128"/>
              <a:cs typeface="Arial" panose="020B0604020202020204" pitchFamily="34" charset="0"/>
            </a:endParaRPr>
          </a:p>
        </p:txBody>
      </p:sp>
      <p:sp>
        <p:nvSpPr>
          <p:cNvPr id="6" name="テキスト ボックス 8">
            <a:extLst>
              <a:ext uri="{FF2B5EF4-FFF2-40B4-BE49-F238E27FC236}">
                <a16:creationId xmlns:a16="http://schemas.microsoft.com/office/drawing/2014/main" id="{FB7E9545-BDA1-9CAC-7586-040FB63615B9}"/>
              </a:ext>
            </a:extLst>
          </p:cNvPr>
          <p:cNvSpPr txBox="1"/>
          <p:nvPr/>
        </p:nvSpPr>
        <p:spPr>
          <a:xfrm>
            <a:off x="340659" y="545102"/>
            <a:ext cx="11543138" cy="830997"/>
          </a:xfrm>
          <a:prstGeom prst="rect">
            <a:avLst/>
          </a:prstGeom>
          <a:noFill/>
          <a:ln>
            <a:solidFill>
              <a:schemeClr val="tx1"/>
            </a:solidFill>
          </a:ln>
        </p:spPr>
        <p:txBody>
          <a:bodyPr wrap="square">
            <a:spAutoFit/>
          </a:bodyPr>
          <a:lstStyle>
            <a:defPPr>
              <a:defRPr lang="ja-JP"/>
            </a:defPPr>
            <a:lvl1pPr marL="285750" indent="-285750">
              <a:buFont typeface="Wingdings" panose="05000000000000000000" pitchFamily="2" charset="2"/>
              <a:buChar char="n"/>
              <a:defRPr sz="1600" i="0">
                <a:effectLst/>
                <a:latin typeface="Meiryo UI" panose="020B0604030504040204" pitchFamily="50" charset="-128"/>
                <a:ea typeface="Meiryo UI" panose="020B0604030504040204" pitchFamily="50" charset="-128"/>
                <a:cs typeface="Times New Roman" panose="02020603050405020304" pitchFamily="18" charset="0"/>
              </a:defRPr>
            </a:lvl1pPr>
            <a:lvl2pPr marL="800100" lvl="1" indent="-342900">
              <a:buFont typeface="+mj-ea"/>
              <a:buAutoNum type="circleNumDbPlain"/>
              <a:defRPr sz="1600" i="0">
                <a:effectLst/>
                <a:latin typeface="Meiryo UI" panose="020B0604030504040204" pitchFamily="50" charset="-128"/>
                <a:ea typeface="Meiryo UI" panose="020B0604030504040204" pitchFamily="50" charset="-128"/>
                <a:cs typeface="Times New Roman" panose="02020603050405020304" pitchFamily="18" charset="0"/>
              </a:defRPr>
            </a:lvl2pPr>
          </a:lstStyle>
          <a:p>
            <a:pPr marL="0" indent="0">
              <a:buNone/>
            </a:pPr>
            <a:r>
              <a:rPr lang="en-US" altLang="ja-JP" dirty="0">
                <a:latin typeface="Arial" panose="020B0604020202020204" pitchFamily="34" charset="0"/>
                <a:cs typeface="Arial" panose="020B0604020202020204" pitchFamily="34" charset="0"/>
                <a:sym typeface="Wingdings" panose="05000000000000000000" pitchFamily="2" charset="2"/>
              </a:rPr>
              <a:t>Suppose that KGI is 100 contracts, and key KPIs are 5,000 of total page visits and 2% of Conversion rate, annually. In order to achieve these KPIs,  it’s formulated by each AIDMA and implemented based on the measures divided into internal factors (Note: 1) and external factors (Note: 2) in this page.</a:t>
            </a:r>
          </a:p>
        </p:txBody>
      </p:sp>
      <p:sp>
        <p:nvSpPr>
          <p:cNvPr id="3" name="Rectangle 1">
            <a:extLst>
              <a:ext uri="{FF2B5EF4-FFF2-40B4-BE49-F238E27FC236}">
                <a16:creationId xmlns:a16="http://schemas.microsoft.com/office/drawing/2014/main" id="{7D67EF4D-0F79-A346-E9F4-6384952FC591}"/>
              </a:ext>
            </a:extLst>
          </p:cNvPr>
          <p:cNvSpPr>
            <a:spLocks noChangeArrowheads="1"/>
          </p:cNvSpPr>
          <p:nvPr/>
        </p:nvSpPr>
        <p:spPr bwMode="auto">
          <a:xfrm>
            <a:off x="3230563" y="31908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endParaRPr kumimoji="0" lang="ja-JP" altLang="ja-JP"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3" name="正方形/長方形 11">
            <a:extLst>
              <a:ext uri="{FF2B5EF4-FFF2-40B4-BE49-F238E27FC236}">
                <a16:creationId xmlns:a16="http://schemas.microsoft.com/office/drawing/2014/main" id="{6B036E7D-B75F-2EE7-3888-52330E060DBF}"/>
              </a:ext>
            </a:extLst>
          </p:cNvPr>
          <p:cNvSpPr/>
          <p:nvPr/>
        </p:nvSpPr>
        <p:spPr>
          <a:xfrm>
            <a:off x="5992124" y="1894961"/>
            <a:ext cx="1224513" cy="29249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pt-PT"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rPr>
              <a:t>Target</a:t>
            </a:r>
            <a:endPar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cxnSp>
        <p:nvCxnSpPr>
          <p:cNvPr id="52" name="Straight Connector 51">
            <a:extLst>
              <a:ext uri="{FF2B5EF4-FFF2-40B4-BE49-F238E27FC236}">
                <a16:creationId xmlns:a16="http://schemas.microsoft.com/office/drawing/2014/main" id="{4AAECEB3-DC85-1086-7AB8-64ADD7E35972}"/>
              </a:ext>
            </a:extLst>
          </p:cNvPr>
          <p:cNvCxnSpPr>
            <a:cxnSpLocks/>
          </p:cNvCxnSpPr>
          <p:nvPr/>
        </p:nvCxnSpPr>
        <p:spPr>
          <a:xfrm>
            <a:off x="1690695" y="3305404"/>
            <a:ext cx="0" cy="2203531"/>
          </a:xfrm>
          <a:prstGeom prst="line">
            <a:avLst/>
          </a:prstGeom>
        </p:spPr>
        <p:style>
          <a:lnRef idx="1">
            <a:schemeClr val="accent1"/>
          </a:lnRef>
          <a:fillRef idx="0">
            <a:schemeClr val="accent1"/>
          </a:fillRef>
          <a:effectRef idx="0">
            <a:schemeClr val="accent1"/>
          </a:effectRef>
          <a:fontRef idx="minor">
            <a:schemeClr val="tx1"/>
          </a:fontRef>
        </p:style>
      </p:cxnSp>
      <p:sp>
        <p:nvSpPr>
          <p:cNvPr id="121" name="正方形/長方形 9">
            <a:extLst>
              <a:ext uri="{FF2B5EF4-FFF2-40B4-BE49-F238E27FC236}">
                <a16:creationId xmlns:a16="http://schemas.microsoft.com/office/drawing/2014/main" id="{C89D34BC-FA0D-D8F5-261A-4870862F5FF4}"/>
              </a:ext>
            </a:extLst>
          </p:cNvPr>
          <p:cNvSpPr/>
          <p:nvPr/>
        </p:nvSpPr>
        <p:spPr>
          <a:xfrm>
            <a:off x="340659" y="1522275"/>
            <a:ext cx="4313812" cy="66518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rPr>
              <a:t>KPI Item</a:t>
            </a:r>
          </a:p>
        </p:txBody>
      </p:sp>
      <p:sp>
        <p:nvSpPr>
          <p:cNvPr id="124" name="正方形/長方形 9">
            <a:extLst>
              <a:ext uri="{FF2B5EF4-FFF2-40B4-BE49-F238E27FC236}">
                <a16:creationId xmlns:a16="http://schemas.microsoft.com/office/drawing/2014/main" id="{5C027C7D-2851-E294-FCBE-357731D2EA5E}"/>
              </a:ext>
            </a:extLst>
          </p:cNvPr>
          <p:cNvSpPr/>
          <p:nvPr/>
        </p:nvSpPr>
        <p:spPr>
          <a:xfrm>
            <a:off x="4700292" y="1522275"/>
            <a:ext cx="2500228" cy="29249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rPr>
              <a:t>Track record</a:t>
            </a:r>
          </a:p>
        </p:txBody>
      </p:sp>
      <p:sp>
        <p:nvSpPr>
          <p:cNvPr id="128" name="正方形/長方形 11">
            <a:extLst>
              <a:ext uri="{FF2B5EF4-FFF2-40B4-BE49-F238E27FC236}">
                <a16:creationId xmlns:a16="http://schemas.microsoft.com/office/drawing/2014/main" id="{60CB76DA-CB29-2C08-5F72-00891BE84CDB}"/>
              </a:ext>
            </a:extLst>
          </p:cNvPr>
          <p:cNvSpPr/>
          <p:nvPr/>
        </p:nvSpPr>
        <p:spPr>
          <a:xfrm>
            <a:off x="4697086" y="1894961"/>
            <a:ext cx="1224513" cy="29249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ja-JP" sz="700" dirty="0">
                <a:solidFill>
                  <a:schemeClr val="bg1"/>
                </a:solidFill>
                <a:latin typeface="Arial" panose="020B0604020202020204" pitchFamily="34" charset="0"/>
                <a:ea typeface="Meiryo UI" panose="020B0604030504040204" pitchFamily="50" charset="-128"/>
                <a:cs typeface="Arial" panose="020B0604020202020204" pitchFamily="34" charset="0"/>
              </a:rPr>
              <a:t>Current status </a:t>
            </a:r>
          </a:p>
          <a:p>
            <a:pPr algn="ctr"/>
            <a:r>
              <a:rPr lang="en-US" altLang="ja-JP" sz="700" dirty="0">
                <a:solidFill>
                  <a:schemeClr val="bg1"/>
                </a:solidFill>
                <a:latin typeface="Arial" panose="020B0604020202020204" pitchFamily="34" charset="0"/>
                <a:ea typeface="Meiryo UI" panose="020B0604030504040204" pitchFamily="50" charset="-128"/>
                <a:cs typeface="Arial" panose="020B0604020202020204" pitchFamily="34" charset="0"/>
              </a:rPr>
              <a:t>(as of July 3, 2023)</a:t>
            </a:r>
            <a:endPar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130" name="正方形/長方形 11">
            <a:extLst>
              <a:ext uri="{FF2B5EF4-FFF2-40B4-BE49-F238E27FC236}">
                <a16:creationId xmlns:a16="http://schemas.microsoft.com/office/drawing/2014/main" id="{55A17223-1C4D-9A80-3F11-A313391635F6}"/>
              </a:ext>
            </a:extLst>
          </p:cNvPr>
          <p:cNvSpPr/>
          <p:nvPr/>
        </p:nvSpPr>
        <p:spPr>
          <a:xfrm>
            <a:off x="9614846" y="1904256"/>
            <a:ext cx="2268951" cy="28320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rPr>
              <a:t>Implement</a:t>
            </a:r>
            <a:r>
              <a:rPr lang="ja-JP" altLang="en-US" sz="1600" dirty="0">
                <a:solidFill>
                  <a:schemeClr val="bg1"/>
                </a:solidFill>
                <a:latin typeface="Arial" panose="020B0604020202020204" pitchFamily="34" charset="0"/>
                <a:ea typeface="Meiryo UI" panose="020B0604030504040204" pitchFamily="50" charset="-128"/>
                <a:cs typeface="Arial" panose="020B0604020202020204" pitchFamily="34" charset="0"/>
              </a:rPr>
              <a:t> </a:t>
            </a:r>
            <a:endPar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131" name="正方形/長方形 9">
            <a:extLst>
              <a:ext uri="{FF2B5EF4-FFF2-40B4-BE49-F238E27FC236}">
                <a16:creationId xmlns:a16="http://schemas.microsoft.com/office/drawing/2014/main" id="{DDA0C969-F7B3-6FAC-B1CD-89BC6D6E6406}"/>
              </a:ext>
            </a:extLst>
          </p:cNvPr>
          <p:cNvSpPr/>
          <p:nvPr/>
        </p:nvSpPr>
        <p:spPr>
          <a:xfrm>
            <a:off x="7286468" y="1522275"/>
            <a:ext cx="4597329" cy="29249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rPr>
              <a:t>Plan</a:t>
            </a:r>
          </a:p>
        </p:txBody>
      </p:sp>
      <p:sp>
        <p:nvSpPr>
          <p:cNvPr id="132" name="正方形/長方形 11">
            <a:extLst>
              <a:ext uri="{FF2B5EF4-FFF2-40B4-BE49-F238E27FC236}">
                <a16:creationId xmlns:a16="http://schemas.microsoft.com/office/drawing/2014/main" id="{BE99927E-7E93-8127-511C-5C6AADFEAC13}"/>
              </a:ext>
            </a:extLst>
          </p:cNvPr>
          <p:cNvSpPr/>
          <p:nvPr/>
        </p:nvSpPr>
        <p:spPr>
          <a:xfrm>
            <a:off x="7280409" y="1904256"/>
            <a:ext cx="2268951" cy="28320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rPr>
              <a:t>Improvement</a:t>
            </a:r>
            <a:r>
              <a:rPr lang="ja-JP" altLang="en-US" sz="1600" dirty="0">
                <a:solidFill>
                  <a:schemeClr val="bg1"/>
                </a:solidFill>
                <a:latin typeface="Arial" panose="020B0604020202020204" pitchFamily="34" charset="0"/>
                <a:ea typeface="Meiryo UI" panose="020B0604030504040204" pitchFamily="50" charset="-128"/>
                <a:cs typeface="Arial" panose="020B0604020202020204" pitchFamily="34" charset="0"/>
              </a:rPr>
              <a:t> </a:t>
            </a:r>
            <a:endPar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85" name="Rectangle 84">
            <a:extLst>
              <a:ext uri="{FF2B5EF4-FFF2-40B4-BE49-F238E27FC236}">
                <a16:creationId xmlns:a16="http://schemas.microsoft.com/office/drawing/2014/main" id="{3AFBDD83-E3AA-DD9E-837C-4F3E6410A43D}"/>
              </a:ext>
            </a:extLst>
          </p:cNvPr>
          <p:cNvSpPr/>
          <p:nvPr/>
        </p:nvSpPr>
        <p:spPr>
          <a:xfrm>
            <a:off x="3600039" y="5947382"/>
            <a:ext cx="1068348"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Number of clicks</a:t>
            </a:r>
          </a:p>
          <a:p>
            <a:pPr algn="ctr"/>
            <a:r>
              <a:rPr lang="pt-PT"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&lt;Action&gt;</a:t>
            </a:r>
            <a:endParaRPr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25" name="Rectangle 24">
            <a:extLst>
              <a:ext uri="{FF2B5EF4-FFF2-40B4-BE49-F238E27FC236}">
                <a16:creationId xmlns:a16="http://schemas.microsoft.com/office/drawing/2014/main" id="{BA415035-D2AD-DDA4-8868-F4EC2793B734}"/>
              </a:ext>
            </a:extLst>
          </p:cNvPr>
          <p:cNvSpPr/>
          <p:nvPr/>
        </p:nvSpPr>
        <p:spPr>
          <a:xfrm>
            <a:off x="357390" y="4129348"/>
            <a:ext cx="1068348" cy="693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altLang="ja-JP" sz="1400" dirty="0">
                <a:solidFill>
                  <a:schemeClr val="tx1"/>
                </a:solidFill>
                <a:latin typeface="Arial" panose="020B0604020202020204" pitchFamily="34" charset="0"/>
                <a:ea typeface="Meiryo UI" panose="020B0604030504040204" pitchFamily="34" charset="-128"/>
                <a:cs typeface="Arial" panose="020B0604020202020204" pitchFamily="34" charset="0"/>
              </a:rPr>
              <a:t>100 contracts</a:t>
            </a:r>
            <a:endParaRPr kumimoji="1" lang="ja-JP" altLang="en-US" sz="14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33" name="Rectangle 32">
            <a:extLst>
              <a:ext uri="{FF2B5EF4-FFF2-40B4-BE49-F238E27FC236}">
                <a16:creationId xmlns:a16="http://schemas.microsoft.com/office/drawing/2014/main" id="{6CBE5066-9BEF-A769-9B0F-05707955A240}"/>
              </a:ext>
            </a:extLst>
          </p:cNvPr>
          <p:cNvSpPr/>
          <p:nvPr/>
        </p:nvSpPr>
        <p:spPr>
          <a:xfrm>
            <a:off x="1979795" y="2935410"/>
            <a:ext cx="1068348" cy="693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pt-PT" altLang="ja-JP"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Total Page Visitors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pt-PT" altLang="ja-JP"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5,000 visitors</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sp>
        <p:nvSpPr>
          <p:cNvPr id="35" name="Rectangle 34">
            <a:extLst>
              <a:ext uri="{FF2B5EF4-FFF2-40B4-BE49-F238E27FC236}">
                <a16:creationId xmlns:a16="http://schemas.microsoft.com/office/drawing/2014/main" id="{42929831-5006-03EB-C7CA-9872EF8B1B98}"/>
              </a:ext>
            </a:extLst>
          </p:cNvPr>
          <p:cNvSpPr/>
          <p:nvPr/>
        </p:nvSpPr>
        <p:spPr>
          <a:xfrm>
            <a:off x="1986148" y="5170558"/>
            <a:ext cx="1068348" cy="693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pt-PT"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Conversion Rate</a:t>
            </a:r>
          </a:p>
          <a:p>
            <a:pPr algn="ctr"/>
            <a:r>
              <a:rPr kumimoji="1" lang="pt-PT"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2% </a:t>
            </a:r>
            <a:endPar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cxnSp>
        <p:nvCxnSpPr>
          <p:cNvPr id="54" name="Straight Connector 53">
            <a:extLst>
              <a:ext uri="{FF2B5EF4-FFF2-40B4-BE49-F238E27FC236}">
                <a16:creationId xmlns:a16="http://schemas.microsoft.com/office/drawing/2014/main" id="{6B5AA787-A0CD-3AF0-0257-35F656BDE572}"/>
              </a:ext>
            </a:extLst>
          </p:cNvPr>
          <p:cNvCxnSpPr>
            <a:cxnSpLocks/>
          </p:cNvCxnSpPr>
          <p:nvPr/>
        </p:nvCxnSpPr>
        <p:spPr>
          <a:xfrm>
            <a:off x="1695176" y="3305404"/>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965358D-3DBC-25CA-F83F-B5881D40E969}"/>
              </a:ext>
            </a:extLst>
          </p:cNvPr>
          <p:cNvCxnSpPr>
            <a:cxnSpLocks/>
          </p:cNvCxnSpPr>
          <p:nvPr/>
        </p:nvCxnSpPr>
        <p:spPr>
          <a:xfrm>
            <a:off x="1695176" y="5508935"/>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8EFC081-D62E-D697-0816-CE63CA4C0008}"/>
              </a:ext>
            </a:extLst>
          </p:cNvPr>
          <p:cNvCxnSpPr>
            <a:cxnSpLocks/>
          </p:cNvCxnSpPr>
          <p:nvPr/>
        </p:nvCxnSpPr>
        <p:spPr>
          <a:xfrm>
            <a:off x="3318286" y="3287398"/>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77339C8-EE18-29B2-CF32-E190C147FABB}"/>
              </a:ext>
            </a:extLst>
          </p:cNvPr>
          <p:cNvCxnSpPr>
            <a:cxnSpLocks/>
          </p:cNvCxnSpPr>
          <p:nvPr/>
        </p:nvCxnSpPr>
        <p:spPr>
          <a:xfrm>
            <a:off x="3318286" y="4050927"/>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C2D227D-6ED5-7756-8771-175B479C8A1A}"/>
              </a:ext>
            </a:extLst>
          </p:cNvPr>
          <p:cNvCxnSpPr>
            <a:cxnSpLocks/>
          </p:cNvCxnSpPr>
          <p:nvPr/>
        </p:nvCxnSpPr>
        <p:spPr>
          <a:xfrm>
            <a:off x="3310672" y="2546016"/>
            <a:ext cx="0" cy="1504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4C02394-A089-4672-BF83-28D8935BF431}"/>
              </a:ext>
            </a:extLst>
          </p:cNvPr>
          <p:cNvCxnSpPr>
            <a:cxnSpLocks/>
          </p:cNvCxnSpPr>
          <p:nvPr/>
        </p:nvCxnSpPr>
        <p:spPr>
          <a:xfrm>
            <a:off x="3041789" y="3287196"/>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F5BF0E1-6AB7-28B3-C60C-DC81926E1B20}"/>
              </a:ext>
            </a:extLst>
          </p:cNvPr>
          <p:cNvCxnSpPr>
            <a:cxnSpLocks/>
          </p:cNvCxnSpPr>
          <p:nvPr/>
        </p:nvCxnSpPr>
        <p:spPr>
          <a:xfrm>
            <a:off x="1413023" y="4476931"/>
            <a:ext cx="278267"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6BE1C0D0-7400-00D7-441C-D1F28713DF7E}"/>
              </a:ext>
            </a:extLst>
          </p:cNvPr>
          <p:cNvSpPr/>
          <p:nvPr/>
        </p:nvSpPr>
        <p:spPr>
          <a:xfrm>
            <a:off x="3600039" y="2983625"/>
            <a:ext cx="1068348"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Unique pages Number of Visitors</a:t>
            </a:r>
          </a:p>
          <a:p>
            <a:pPr algn="ct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kumimoji="1"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 Attention </a:t>
            </a: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39" name="Rectangle 38">
            <a:extLst>
              <a:ext uri="{FF2B5EF4-FFF2-40B4-BE49-F238E27FC236}">
                <a16:creationId xmlns:a16="http://schemas.microsoft.com/office/drawing/2014/main" id="{6EA1B0AE-579F-D3DE-30AA-043C0F11D92A}"/>
              </a:ext>
            </a:extLst>
          </p:cNvPr>
          <p:cNvSpPr/>
          <p:nvPr/>
        </p:nvSpPr>
        <p:spPr>
          <a:xfrm>
            <a:off x="3600039" y="2242686"/>
            <a:ext cx="1068348"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Bounce rate</a:t>
            </a:r>
          </a:p>
          <a:p>
            <a:pPr algn="ct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Attention</a:t>
            </a: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41" name="Rectangle 40">
            <a:extLst>
              <a:ext uri="{FF2B5EF4-FFF2-40B4-BE49-F238E27FC236}">
                <a16:creationId xmlns:a16="http://schemas.microsoft.com/office/drawing/2014/main" id="{09EFBB1F-345B-92FD-C867-BA5F11636435}"/>
              </a:ext>
            </a:extLst>
          </p:cNvPr>
          <p:cNvSpPr/>
          <p:nvPr/>
        </p:nvSpPr>
        <p:spPr>
          <a:xfrm>
            <a:off x="3600039" y="3724564"/>
            <a:ext cx="1068348"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Total number of page reviews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Interest</a:t>
            </a: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sp>
        <p:nvSpPr>
          <p:cNvPr id="42" name="Rectangle 41">
            <a:extLst>
              <a:ext uri="{FF2B5EF4-FFF2-40B4-BE49-F238E27FC236}">
                <a16:creationId xmlns:a16="http://schemas.microsoft.com/office/drawing/2014/main" id="{BCFCE56D-680F-8774-26E7-7A281D1A7803}"/>
              </a:ext>
            </a:extLst>
          </p:cNvPr>
          <p:cNvSpPr/>
          <p:nvPr/>
        </p:nvSpPr>
        <p:spPr>
          <a:xfrm>
            <a:off x="3600039" y="4465503"/>
            <a:ext cx="1068348"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pt-PT"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Desertion 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Desire</a:t>
            </a: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sp>
        <p:nvSpPr>
          <p:cNvPr id="48" name="Rectangle 47">
            <a:extLst>
              <a:ext uri="{FF2B5EF4-FFF2-40B4-BE49-F238E27FC236}">
                <a16:creationId xmlns:a16="http://schemas.microsoft.com/office/drawing/2014/main" id="{92E53A18-72E6-4F3F-C71E-F8435EF120BF}"/>
              </a:ext>
            </a:extLst>
          </p:cNvPr>
          <p:cNvSpPr/>
          <p:nvPr/>
        </p:nvSpPr>
        <p:spPr>
          <a:xfrm>
            <a:off x="3600039" y="5206442"/>
            <a:ext cx="1068348"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altLang="ja-JP" sz="1100" dirty="0">
                <a:solidFill>
                  <a:schemeClr val="tx1"/>
                </a:solidFill>
                <a:latin typeface="Arial" panose="020B0604020202020204" pitchFamily="34" charset="0"/>
                <a:ea typeface="Meiryo UI" panose="020B0604030504040204" pitchFamily="34" charset="-128"/>
                <a:cs typeface="Arial" panose="020B0604020202020204" pitchFamily="34" charset="0"/>
              </a:rPr>
              <a:t>Average time spent</a:t>
            </a:r>
          </a:p>
          <a:p>
            <a:pPr algn="ct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Memory</a:t>
            </a:r>
            <a:r>
              <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cxnSp>
        <p:nvCxnSpPr>
          <p:cNvPr id="95" name="Straight Connector 94">
            <a:extLst>
              <a:ext uri="{FF2B5EF4-FFF2-40B4-BE49-F238E27FC236}">
                <a16:creationId xmlns:a16="http://schemas.microsoft.com/office/drawing/2014/main" id="{3081A146-5460-CD23-BE96-0F24FABE3C81}"/>
              </a:ext>
            </a:extLst>
          </p:cNvPr>
          <p:cNvCxnSpPr>
            <a:cxnSpLocks/>
          </p:cNvCxnSpPr>
          <p:nvPr/>
        </p:nvCxnSpPr>
        <p:spPr>
          <a:xfrm>
            <a:off x="3310672" y="2552686"/>
            <a:ext cx="27890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A544782-BB6F-F1EC-5E78-93062C4A8099}"/>
              </a:ext>
            </a:extLst>
          </p:cNvPr>
          <p:cNvCxnSpPr>
            <a:cxnSpLocks/>
          </p:cNvCxnSpPr>
          <p:nvPr/>
        </p:nvCxnSpPr>
        <p:spPr>
          <a:xfrm>
            <a:off x="3322994" y="5527862"/>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615ABA8F-5CC5-1019-18ED-5B413D6BF897}"/>
              </a:ext>
            </a:extLst>
          </p:cNvPr>
          <p:cNvCxnSpPr>
            <a:cxnSpLocks/>
          </p:cNvCxnSpPr>
          <p:nvPr/>
        </p:nvCxnSpPr>
        <p:spPr>
          <a:xfrm>
            <a:off x="3322994" y="6262919"/>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182F65E-EE4D-EA7E-4FF6-08E400C0CF4B}"/>
              </a:ext>
            </a:extLst>
          </p:cNvPr>
          <p:cNvCxnSpPr>
            <a:cxnSpLocks/>
          </p:cNvCxnSpPr>
          <p:nvPr/>
        </p:nvCxnSpPr>
        <p:spPr>
          <a:xfrm>
            <a:off x="3315380" y="4770313"/>
            <a:ext cx="9383" cy="15006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6E094A9-59E4-91AD-1BDA-FA27D6869659}"/>
              </a:ext>
            </a:extLst>
          </p:cNvPr>
          <p:cNvCxnSpPr>
            <a:cxnSpLocks/>
          </p:cNvCxnSpPr>
          <p:nvPr/>
        </p:nvCxnSpPr>
        <p:spPr>
          <a:xfrm>
            <a:off x="3046497" y="5527658"/>
            <a:ext cx="278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BD19EAA-CCBC-EC77-5C48-D466436A6385}"/>
              </a:ext>
            </a:extLst>
          </p:cNvPr>
          <p:cNvCxnSpPr>
            <a:cxnSpLocks/>
          </p:cNvCxnSpPr>
          <p:nvPr/>
        </p:nvCxnSpPr>
        <p:spPr>
          <a:xfrm>
            <a:off x="3315380" y="4776983"/>
            <a:ext cx="278906" cy="0"/>
          </a:xfrm>
          <a:prstGeom prst="line">
            <a:avLst/>
          </a:prstGeom>
        </p:spPr>
        <p:style>
          <a:lnRef idx="1">
            <a:schemeClr val="accent1"/>
          </a:lnRef>
          <a:fillRef idx="0">
            <a:schemeClr val="accent1"/>
          </a:fillRef>
          <a:effectRef idx="0">
            <a:schemeClr val="accent1"/>
          </a:effectRef>
          <a:fontRef idx="minor">
            <a:schemeClr val="tx1"/>
          </a:fontRef>
        </p:style>
      </p:cxnSp>
      <p:sp>
        <p:nvSpPr>
          <p:cNvPr id="155" name="Rectangle 154">
            <a:extLst>
              <a:ext uri="{FF2B5EF4-FFF2-40B4-BE49-F238E27FC236}">
                <a16:creationId xmlns:a16="http://schemas.microsoft.com/office/drawing/2014/main" id="{3588AFA4-0918-1084-FF5E-F3F4D0C38C50}"/>
              </a:ext>
            </a:extLst>
          </p:cNvPr>
          <p:cNvSpPr/>
          <p:nvPr/>
        </p:nvSpPr>
        <p:spPr>
          <a:xfrm>
            <a:off x="4710661" y="2983625"/>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211</a:t>
            </a:r>
          </a:p>
          <a:p>
            <a:pPr algn="ctr"/>
            <a:r>
              <a:rPr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visitors</a:t>
            </a:r>
            <a:r>
              <a:rPr lang="ja-JP" altLang="en-US" sz="1200" dirty="0">
                <a:solidFill>
                  <a:schemeClr val="tx1"/>
                </a:solidFill>
                <a:latin typeface="Arial" panose="020B0604020202020204" pitchFamily="34" charset="0"/>
                <a:ea typeface="Meiryo UI" panose="020B0604030504040204" pitchFamily="34" charset="-128"/>
                <a:cs typeface="Arial" panose="020B0604020202020204" pitchFamily="34" charset="0"/>
              </a:rPr>
              <a:t> </a:t>
            </a:r>
            <a:endParaRPr kumimoji="1" lang="ja-JP" altLang="en-US" sz="12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56" name="Rectangle 155">
            <a:extLst>
              <a:ext uri="{FF2B5EF4-FFF2-40B4-BE49-F238E27FC236}">
                <a16:creationId xmlns:a16="http://schemas.microsoft.com/office/drawing/2014/main" id="{BF421533-AE40-2392-375F-79CA571C19CA}"/>
              </a:ext>
            </a:extLst>
          </p:cNvPr>
          <p:cNvSpPr/>
          <p:nvPr/>
        </p:nvSpPr>
        <p:spPr>
          <a:xfrm>
            <a:off x="5994472" y="2983625"/>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4,000 visitors</a:t>
            </a:r>
          </a:p>
          <a:p>
            <a:pPr algn="ct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(80% in common </a:t>
            </a:r>
            <a:r>
              <a:rPr lang="en-US" altLang="ja-JP" sz="1000" dirty="0">
                <a:solidFill>
                  <a:prstClr val="black"/>
                </a:solidFill>
                <a:latin typeface="Arial" panose="020B0604020202020204" pitchFamily="34" charset="0"/>
                <a:ea typeface="Meiryo UI" panose="020B0604030504040204" pitchFamily="34" charset="-128"/>
                <a:cs typeface="Arial" panose="020B0604020202020204" pitchFamily="34" charset="0"/>
              </a:rPr>
              <a:t>per total page visitors</a:t>
            </a: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ja-JP" altLang="en-US" sz="3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57" name="Rectangle 156">
            <a:extLst>
              <a:ext uri="{FF2B5EF4-FFF2-40B4-BE49-F238E27FC236}">
                <a16:creationId xmlns:a16="http://schemas.microsoft.com/office/drawing/2014/main" id="{579B2B4A-FF74-AC37-1AD8-A4ED671D2FA9}"/>
              </a:ext>
            </a:extLst>
          </p:cNvPr>
          <p:cNvSpPr/>
          <p:nvPr/>
        </p:nvSpPr>
        <p:spPr>
          <a:xfrm>
            <a:off x="7284759" y="2983625"/>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1000" dirty="0">
                <a:solidFill>
                  <a:schemeClr val="tx1"/>
                </a:solidFill>
                <a:latin typeface="Arial" panose="020B0604020202020204" pitchFamily="34" charset="0"/>
                <a:ea typeface="Meiryo UI" panose="020B0604030504040204" pitchFamily="34" charset="-128"/>
                <a:cs typeface="Arial" panose="020B0604020202020204" pitchFamily="34" charset="0"/>
              </a:rPr>
              <a:t>Change to a persona-specific content structure.</a:t>
            </a:r>
          </a:p>
          <a:p>
            <a:pPr marL="228600" indent="-228600">
              <a:buFont typeface="+mj-lt"/>
              <a:buAutoNum type="arabicPeriod"/>
            </a:pPr>
            <a:r>
              <a:rPr lang="en-US" altLang="ja-JP" sz="1000" dirty="0">
                <a:solidFill>
                  <a:schemeClr val="tx1"/>
                </a:solidFill>
                <a:latin typeface="Arial" panose="020B0604020202020204" pitchFamily="34" charset="0"/>
                <a:ea typeface="Meiryo UI" panose="020B0604030504040204" pitchFamily="34" charset="-128"/>
                <a:cs typeface="Arial" panose="020B0604020202020204" pitchFamily="34" charset="0"/>
              </a:rPr>
              <a:t>Use of SNS to attract new users.</a:t>
            </a:r>
          </a:p>
        </p:txBody>
      </p:sp>
      <p:sp>
        <p:nvSpPr>
          <p:cNvPr id="159" name="Rectangle 158">
            <a:extLst>
              <a:ext uri="{FF2B5EF4-FFF2-40B4-BE49-F238E27FC236}">
                <a16:creationId xmlns:a16="http://schemas.microsoft.com/office/drawing/2014/main" id="{EB5DEB5A-B3EE-CA45-5B4F-E5F3DAEE6073}"/>
              </a:ext>
            </a:extLst>
          </p:cNvPr>
          <p:cNvSpPr/>
          <p:nvPr/>
        </p:nvSpPr>
        <p:spPr>
          <a:xfrm>
            <a:off x="9623547" y="2983625"/>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Reorganization of the entire website.</a:t>
            </a:r>
          </a:p>
          <a:p>
            <a:pPr marL="228600" indent="-228600">
              <a:buFont typeface="+mj-lt"/>
              <a:buAutoNum type="arabicPeriod"/>
            </a:pPr>
            <a:r>
              <a:rPr kumimoji="1"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Creation of photos and short videos utilizing Instagram and TikTok.</a:t>
            </a: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61" name="Rectangle 160">
            <a:extLst>
              <a:ext uri="{FF2B5EF4-FFF2-40B4-BE49-F238E27FC236}">
                <a16:creationId xmlns:a16="http://schemas.microsoft.com/office/drawing/2014/main" id="{F520861B-9BDA-ACF4-271D-716350A2FD55}"/>
              </a:ext>
            </a:extLst>
          </p:cNvPr>
          <p:cNvSpPr/>
          <p:nvPr/>
        </p:nvSpPr>
        <p:spPr>
          <a:xfrm>
            <a:off x="4710661" y="2242686"/>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57.3</a:t>
            </a:r>
            <a:r>
              <a:rPr kumimoji="1" lang="ja-JP" altLang="en-US" sz="1200" dirty="0">
                <a:solidFill>
                  <a:schemeClr val="tx1"/>
                </a:solidFill>
                <a:latin typeface="Arial" panose="020B0604020202020204" pitchFamily="34" charset="0"/>
                <a:ea typeface="Meiryo UI" panose="020B0604030504040204" pitchFamily="34" charset="-128"/>
                <a:cs typeface="Arial" panose="020B0604020202020204" pitchFamily="34" charset="0"/>
              </a:rPr>
              <a:t>％</a:t>
            </a:r>
          </a:p>
        </p:txBody>
      </p:sp>
      <p:sp>
        <p:nvSpPr>
          <p:cNvPr id="162" name="Rectangle 161">
            <a:extLst>
              <a:ext uri="{FF2B5EF4-FFF2-40B4-BE49-F238E27FC236}">
                <a16:creationId xmlns:a16="http://schemas.microsoft.com/office/drawing/2014/main" id="{68B70A77-3FE3-8385-54F5-09AF907CC8A4}"/>
              </a:ext>
            </a:extLst>
          </p:cNvPr>
          <p:cNvSpPr/>
          <p:nvPr/>
        </p:nvSpPr>
        <p:spPr>
          <a:xfrm>
            <a:off x="5994472" y="2242686"/>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40</a:t>
            </a:r>
            <a:r>
              <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(40%~60</a:t>
            </a:r>
            <a:r>
              <a:rPr lang="ja-JP" altLang="en-US" sz="9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in common indicator</a:t>
            </a:r>
            <a:r>
              <a:rPr lang="ja-JP" altLang="en-US" sz="900" dirty="0">
                <a:solidFill>
                  <a:prstClr val="black"/>
                </a:solidFill>
                <a:latin typeface="Arial" panose="020B0604020202020204" pitchFamily="34" charset="0"/>
                <a:ea typeface="Meiryo UI" panose="020B0604030504040204" pitchFamily="34" charset="-128"/>
                <a:cs typeface="Arial" panose="020B0604020202020204" pitchFamily="34" charset="0"/>
              </a:rPr>
              <a:t>）</a:t>
            </a:r>
            <a:endPar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sp>
        <p:nvSpPr>
          <p:cNvPr id="163" name="Rectangle 162">
            <a:extLst>
              <a:ext uri="{FF2B5EF4-FFF2-40B4-BE49-F238E27FC236}">
                <a16:creationId xmlns:a16="http://schemas.microsoft.com/office/drawing/2014/main" id="{B9BCCEB9-3A5A-DFAA-3A20-62E144F21647}"/>
              </a:ext>
            </a:extLst>
          </p:cNvPr>
          <p:cNvSpPr/>
          <p:nvPr/>
        </p:nvSpPr>
        <p:spPr>
          <a:xfrm>
            <a:off x="7284759" y="2242686"/>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rPr>
              <a:t>Revised introductory text and eye-catching images to attract user interest.</a:t>
            </a:r>
          </a:p>
          <a:p>
            <a:pPr marL="228600" indent="-228600">
              <a:buFont typeface="+mj-lt"/>
              <a:buAutoNum type="arabicPeriod"/>
            </a:pPr>
            <a:r>
              <a:rPr kumimoji="1"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rPr>
              <a:t>Improved servers to strengthen the network and reduce connection times.</a:t>
            </a:r>
          </a:p>
        </p:txBody>
      </p:sp>
      <p:sp>
        <p:nvSpPr>
          <p:cNvPr id="164" name="Rectangle 163">
            <a:extLst>
              <a:ext uri="{FF2B5EF4-FFF2-40B4-BE49-F238E27FC236}">
                <a16:creationId xmlns:a16="http://schemas.microsoft.com/office/drawing/2014/main" id="{C70BEF11-52B2-8667-F7CE-AF78365B554C}"/>
              </a:ext>
            </a:extLst>
          </p:cNvPr>
          <p:cNvSpPr/>
          <p:nvPr/>
        </p:nvSpPr>
        <p:spPr>
          <a:xfrm>
            <a:off x="9623547" y="2242686"/>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700" dirty="0">
                <a:solidFill>
                  <a:schemeClr val="tx1"/>
                </a:solidFill>
                <a:latin typeface="Arial" panose="020B0604020202020204" pitchFamily="34" charset="0"/>
                <a:ea typeface="Meiryo UI" panose="020B0604030504040204" pitchFamily="34" charset="-128"/>
                <a:cs typeface="Arial" panose="020B0604020202020204" pitchFamily="34" charset="0"/>
              </a:rPr>
              <a:t>Consult with mentors and conduct fieldwork to create an introduction. Also Combines them with several eye-catching images and conducted AB testing.</a:t>
            </a:r>
          </a:p>
          <a:p>
            <a:pPr marL="228600" indent="-228600">
              <a:buFont typeface="+mj-lt"/>
              <a:buAutoNum type="arabicPeriod"/>
            </a:pPr>
            <a:r>
              <a:rPr lang="en-US" altLang="ja-JP" sz="700" dirty="0">
                <a:solidFill>
                  <a:schemeClr val="tx1"/>
                </a:solidFill>
                <a:latin typeface="Arial" panose="020B0604020202020204" pitchFamily="34" charset="0"/>
                <a:ea typeface="Meiryo UI" panose="020B0604030504040204" pitchFamily="34" charset="-128"/>
                <a:cs typeface="Arial" panose="020B0604020202020204" pitchFamily="34" charset="0"/>
              </a:rPr>
              <a:t>Changes to existing contract terms and exploring new providers.</a:t>
            </a:r>
            <a:endParaRPr kumimoji="1" lang="en-US" altLang="ja-JP" sz="700" b="1"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69" name="Rectangle 168">
            <a:extLst>
              <a:ext uri="{FF2B5EF4-FFF2-40B4-BE49-F238E27FC236}">
                <a16:creationId xmlns:a16="http://schemas.microsoft.com/office/drawing/2014/main" id="{157BCE68-5824-48E9-56E0-91174177906B}"/>
              </a:ext>
            </a:extLst>
          </p:cNvPr>
          <p:cNvSpPr/>
          <p:nvPr/>
        </p:nvSpPr>
        <p:spPr>
          <a:xfrm>
            <a:off x="4710661" y="3724564"/>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1,081</a:t>
            </a:r>
          </a:p>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views</a:t>
            </a:r>
            <a:endParaRPr kumimoji="1" lang="ja-JP" altLang="en-US" sz="12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0" name="Rectangle 169">
            <a:extLst>
              <a:ext uri="{FF2B5EF4-FFF2-40B4-BE49-F238E27FC236}">
                <a16:creationId xmlns:a16="http://schemas.microsoft.com/office/drawing/2014/main" id="{8AF06A4D-C69D-78B3-A280-03AA26CFB3FE}"/>
              </a:ext>
            </a:extLst>
          </p:cNvPr>
          <p:cNvSpPr/>
          <p:nvPr/>
        </p:nvSpPr>
        <p:spPr>
          <a:xfrm>
            <a:off x="5994472" y="3724564"/>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12,000</a:t>
            </a:r>
            <a:r>
              <a:rPr lang="ja-JP" altLang="en-US" sz="12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1200" dirty="0">
                <a:solidFill>
                  <a:prstClr val="black"/>
                </a:solidFill>
                <a:latin typeface="Arial" panose="020B0604020202020204" pitchFamily="34" charset="0"/>
                <a:ea typeface="Meiryo UI" panose="020B0604030504040204" pitchFamily="34" charset="-128"/>
                <a:cs typeface="Arial" panose="020B0604020202020204" pitchFamily="34" charset="0"/>
              </a:rPr>
              <a:t>views</a:t>
            </a: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defRPr/>
            </a:pP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(2~5 pages per unique visitor in common indicator)</a:t>
            </a:r>
            <a:endPar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p:txBody>
      </p:sp>
      <p:sp>
        <p:nvSpPr>
          <p:cNvPr id="171" name="Rectangle 170">
            <a:extLst>
              <a:ext uri="{FF2B5EF4-FFF2-40B4-BE49-F238E27FC236}">
                <a16:creationId xmlns:a16="http://schemas.microsoft.com/office/drawing/2014/main" id="{C5460108-A87F-64F2-C5CD-A36E61B36492}"/>
              </a:ext>
            </a:extLst>
          </p:cNvPr>
          <p:cNvSpPr/>
          <p:nvPr/>
        </p:nvSpPr>
        <p:spPr>
          <a:xfrm>
            <a:off x="7284759" y="3724564"/>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rPr>
              <a:t>Reviewed the content of articles and devised a new lead-in to other pages.</a:t>
            </a:r>
          </a:p>
          <a:p>
            <a:pPr marL="228600" indent="-228600">
              <a:buFont typeface="+mj-lt"/>
              <a:buAutoNum type="arabicPeriod"/>
            </a:pPr>
            <a:r>
              <a:rPr kumimoji="1"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rPr>
              <a:t>Improved servers to strengthen the network and reduce connection times.</a:t>
            </a:r>
          </a:p>
        </p:txBody>
      </p:sp>
      <p:sp>
        <p:nvSpPr>
          <p:cNvPr id="172" name="Rectangle 171">
            <a:extLst>
              <a:ext uri="{FF2B5EF4-FFF2-40B4-BE49-F238E27FC236}">
                <a16:creationId xmlns:a16="http://schemas.microsoft.com/office/drawing/2014/main" id="{92103EC3-2CB9-C39A-2546-680D086FFE05}"/>
              </a:ext>
            </a:extLst>
          </p:cNvPr>
          <p:cNvSpPr/>
          <p:nvPr/>
        </p:nvSpPr>
        <p:spPr>
          <a:xfrm>
            <a:off x="9623547" y="3724564"/>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Consult with mentors or writer to create leads to other pages.</a:t>
            </a:r>
          </a:p>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Changing existing contracts and poking around for new providers.</a:t>
            </a:r>
            <a:endParaRPr kumimoji="1"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3" name="Rectangle 172">
            <a:extLst>
              <a:ext uri="{FF2B5EF4-FFF2-40B4-BE49-F238E27FC236}">
                <a16:creationId xmlns:a16="http://schemas.microsoft.com/office/drawing/2014/main" id="{68ECA1D2-81B4-BBC7-C5D6-B8DFBB67F240}"/>
              </a:ext>
            </a:extLst>
          </p:cNvPr>
          <p:cNvSpPr/>
          <p:nvPr/>
        </p:nvSpPr>
        <p:spPr>
          <a:xfrm>
            <a:off x="4710661" y="4465503"/>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24.7%</a:t>
            </a: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4" name="Rectangle 173">
            <a:extLst>
              <a:ext uri="{FF2B5EF4-FFF2-40B4-BE49-F238E27FC236}">
                <a16:creationId xmlns:a16="http://schemas.microsoft.com/office/drawing/2014/main" id="{75A0A630-2734-1BC5-CD60-10C97E09E1B1}"/>
              </a:ext>
            </a:extLst>
          </p:cNvPr>
          <p:cNvSpPr/>
          <p:nvPr/>
        </p:nvSpPr>
        <p:spPr>
          <a:xfrm>
            <a:off x="5994472" y="4465503"/>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20</a:t>
            </a:r>
            <a:r>
              <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(20% in common indicator</a:t>
            </a:r>
            <a:r>
              <a:rPr lang="en-US" altLang="ja-JP" sz="1000" dirty="0">
                <a:solidFill>
                  <a:prstClr val="black"/>
                </a:solidFill>
                <a:latin typeface="Arial" panose="020B0604020202020204" pitchFamily="34" charset="0"/>
                <a:ea typeface="Meiryo UI" panose="020B0604030504040204" pitchFamily="34"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 </a:t>
            </a: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5" name="Rectangle 174">
            <a:extLst>
              <a:ext uri="{FF2B5EF4-FFF2-40B4-BE49-F238E27FC236}">
                <a16:creationId xmlns:a16="http://schemas.microsoft.com/office/drawing/2014/main" id="{F650F2DD-7072-9FBF-A501-B991C8125983}"/>
              </a:ext>
            </a:extLst>
          </p:cNvPr>
          <p:cNvSpPr/>
          <p:nvPr/>
        </p:nvSpPr>
        <p:spPr>
          <a:xfrm>
            <a:off x="7284759" y="4465503"/>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pt-PT"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Review article content and devise an article structure that maintains interest per page.</a:t>
            </a:r>
          </a:p>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Use SNS to re-direct users who have left the page to the article.</a:t>
            </a: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6" name="Rectangle 175">
            <a:extLst>
              <a:ext uri="{FF2B5EF4-FFF2-40B4-BE49-F238E27FC236}">
                <a16:creationId xmlns:a16="http://schemas.microsoft.com/office/drawing/2014/main" id="{65B62324-6D96-5FB1-3A95-49653C1C0703}"/>
              </a:ext>
            </a:extLst>
          </p:cNvPr>
          <p:cNvSpPr/>
          <p:nvPr/>
        </p:nvSpPr>
        <p:spPr>
          <a:xfrm>
            <a:off x="9623547" y="4465503"/>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Consult with mentors or writer to create a structure for articles that will sustain interest per page.</a:t>
            </a:r>
          </a:p>
          <a:p>
            <a:pPr marL="228600" indent="-228600">
              <a:buFont typeface="+mj-lt"/>
              <a:buAutoNum type="arabicPeriod"/>
            </a:pPr>
            <a:r>
              <a:rPr kumimoji="1"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Creation of photos and short videos utilizing Instagram and TikTok.</a:t>
            </a: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7" name="Rectangle 176">
            <a:extLst>
              <a:ext uri="{FF2B5EF4-FFF2-40B4-BE49-F238E27FC236}">
                <a16:creationId xmlns:a16="http://schemas.microsoft.com/office/drawing/2014/main" id="{134A52FF-6BC7-6466-BC8B-AD3E7E4A20BB}"/>
              </a:ext>
            </a:extLst>
          </p:cNvPr>
          <p:cNvSpPr/>
          <p:nvPr/>
        </p:nvSpPr>
        <p:spPr>
          <a:xfrm>
            <a:off x="4710661" y="5206442"/>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1 min </a:t>
            </a:r>
          </a:p>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55 sec</a:t>
            </a:r>
            <a:endParaRPr kumimoji="1" lang="ja-JP" altLang="en-US" sz="12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8" name="Rectangle 177">
            <a:extLst>
              <a:ext uri="{FF2B5EF4-FFF2-40B4-BE49-F238E27FC236}">
                <a16:creationId xmlns:a16="http://schemas.microsoft.com/office/drawing/2014/main" id="{81B7FE74-CB8D-EE55-487F-1DC0B24C818C}"/>
              </a:ext>
            </a:extLst>
          </p:cNvPr>
          <p:cNvSpPr/>
          <p:nvPr/>
        </p:nvSpPr>
        <p:spPr>
          <a:xfrm>
            <a:off x="5994472" y="5206442"/>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3</a:t>
            </a:r>
            <a:r>
              <a:rPr lang="ja-JP" altLang="en-US" sz="12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1200" dirty="0">
                <a:solidFill>
                  <a:prstClr val="black"/>
                </a:solidFill>
                <a:latin typeface="Arial" panose="020B0604020202020204" pitchFamily="34" charset="0"/>
                <a:ea typeface="Meiryo UI" panose="020B0604030504040204" pitchFamily="34" charset="-128"/>
                <a:cs typeface="Arial" panose="020B0604020202020204" pitchFamily="34" charset="0"/>
              </a:rPr>
              <a:t>min</a:t>
            </a: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1~3</a:t>
            </a:r>
            <a:r>
              <a:rPr lang="ja-JP" altLang="en-US" sz="9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min</a:t>
            </a:r>
            <a:r>
              <a:rPr lang="ja-JP" altLang="en-US" sz="9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in</a:t>
            </a:r>
            <a:r>
              <a:rPr lang="ja-JP" altLang="en-US" sz="9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common</a:t>
            </a:r>
            <a:r>
              <a:rPr lang="ja-JP" altLang="en-US" sz="900" dirty="0">
                <a:solidFill>
                  <a:prstClr val="black"/>
                </a:solidFill>
                <a:latin typeface="Arial" panose="020B0604020202020204" pitchFamily="34" charset="0"/>
                <a:ea typeface="Meiryo UI" panose="020B0604030504040204" pitchFamily="34" charset="-128"/>
                <a:cs typeface="Arial" panose="020B0604020202020204" pitchFamily="34" charset="0"/>
              </a:rPr>
              <a:t> </a:t>
            </a:r>
            <a:r>
              <a:rPr lang="en-US" altLang="ja-JP" sz="900" dirty="0">
                <a:solidFill>
                  <a:prstClr val="black"/>
                </a:solidFill>
                <a:latin typeface="Arial" panose="020B0604020202020204" pitchFamily="34" charset="0"/>
                <a:ea typeface="Meiryo UI" panose="020B0604030504040204" pitchFamily="34" charset="-128"/>
                <a:cs typeface="Arial" panose="020B0604020202020204" pitchFamily="34" charset="0"/>
              </a:rPr>
              <a:t>indicator)</a:t>
            </a:r>
            <a:endPar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79" name="Rectangle 178">
            <a:extLst>
              <a:ext uri="{FF2B5EF4-FFF2-40B4-BE49-F238E27FC236}">
                <a16:creationId xmlns:a16="http://schemas.microsoft.com/office/drawing/2014/main" id="{4D3EFCAA-7AC8-9AED-C2FD-595EFEE269B7}"/>
              </a:ext>
            </a:extLst>
          </p:cNvPr>
          <p:cNvSpPr/>
          <p:nvPr/>
        </p:nvSpPr>
        <p:spPr>
          <a:xfrm>
            <a:off x="7284759" y="5206442"/>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a:p>
            <a:pPr marL="268288" indent="-268288"/>
            <a:endPar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a:p>
            <a:pPr marL="234000" indent="-268288"/>
            <a:r>
              <a:rPr lang="en-US" altLang="ja-JP" sz="700" dirty="0">
                <a:solidFill>
                  <a:schemeClr val="tx1"/>
                </a:solidFill>
                <a:latin typeface="Arial" panose="020B0604020202020204" pitchFamily="34" charset="0"/>
                <a:ea typeface="Meiryo UI" panose="020B0604030504040204" pitchFamily="34" charset="-128"/>
                <a:cs typeface="Arial" panose="020B0604020202020204" pitchFamily="34" charset="0"/>
              </a:rPr>
              <a:t>1.1    Review the content of articles and devise article structures that maintains interest per page.</a:t>
            </a:r>
          </a:p>
          <a:p>
            <a:pPr marL="234000" indent="-270000"/>
            <a:r>
              <a:rPr lang="en-US" altLang="ja-JP" sz="700" dirty="0">
                <a:solidFill>
                  <a:schemeClr val="tx1"/>
                </a:solidFill>
                <a:latin typeface="Arial" panose="020B0604020202020204" pitchFamily="34" charset="0"/>
                <a:ea typeface="Meiryo UI" panose="020B0604030504040204" pitchFamily="34" charset="-128"/>
                <a:cs typeface="Arial" panose="020B0604020202020204" pitchFamily="34" charset="0"/>
              </a:rPr>
              <a:t>1.2    Increase time spent on the site by attaching       videos, etc.</a:t>
            </a:r>
          </a:p>
          <a:p>
            <a:r>
              <a:rPr lang="en-US" altLang="ja-JP" sz="700" dirty="0">
                <a:solidFill>
                  <a:schemeClr val="tx1"/>
                </a:solidFill>
                <a:latin typeface="Arial" panose="020B0604020202020204" pitchFamily="34" charset="0"/>
                <a:ea typeface="Meiryo UI" panose="020B0604030504040204" pitchFamily="34" charset="-128"/>
                <a:cs typeface="Arial" panose="020B0604020202020204" pitchFamily="34" charset="0"/>
              </a:rPr>
              <a:t>2.      Nothing</a:t>
            </a:r>
            <a:endParaRPr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endParaRPr>
          </a:p>
          <a:p>
            <a:endParaRPr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a:p>
            <a:r>
              <a:rPr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rPr>
              <a:t>特になし</a:t>
            </a:r>
            <a:endPar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80" name="Rectangle 179">
            <a:extLst>
              <a:ext uri="{FF2B5EF4-FFF2-40B4-BE49-F238E27FC236}">
                <a16:creationId xmlns:a16="http://schemas.microsoft.com/office/drawing/2014/main" id="{2FC519B3-AFE2-8A10-F854-F266AE97A2B2}"/>
              </a:ext>
            </a:extLst>
          </p:cNvPr>
          <p:cNvSpPr/>
          <p:nvPr/>
        </p:nvSpPr>
        <p:spPr>
          <a:xfrm>
            <a:off x="9623547" y="5206442"/>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4000" indent="-268288"/>
            <a:r>
              <a:rPr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rPr>
              <a:t>1.1   </a:t>
            </a:r>
            <a:r>
              <a:rPr kumimoji="1" lang="en-US" altLang="ja-JP" sz="8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Consult with mentors or writer to create  an article structure that maintains interest per page.</a:t>
            </a:r>
            <a:endParaRPr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endParaRPr>
          </a:p>
          <a:p>
            <a:pPr marL="234000" marR="0" lvl="0" indent="-270000" algn="l" defTabSz="914400" rtl="0" eaLnBrk="1" fontAlgn="auto" latinLnBrk="0" hangingPunct="1">
              <a:lnSpc>
                <a:spcPct val="100000"/>
              </a:lnSpc>
              <a:spcBef>
                <a:spcPts val="0"/>
              </a:spcBef>
              <a:spcAft>
                <a:spcPts val="0"/>
              </a:spcAft>
              <a:buClrTx/>
              <a:buSzTx/>
              <a:buFontTx/>
              <a:buNone/>
              <a:tabLst/>
              <a:defRPr/>
            </a:pPr>
            <a:r>
              <a:rPr lang="en-US" altLang="ja-JP" sz="800" dirty="0">
                <a:solidFill>
                  <a:schemeClr val="tx1"/>
                </a:solidFill>
                <a:latin typeface="Arial" panose="020B0604020202020204" pitchFamily="34" charset="0"/>
                <a:ea typeface="Meiryo UI" panose="020B0604030504040204" pitchFamily="34" charset="-128"/>
                <a:cs typeface="Arial" panose="020B0604020202020204" pitchFamily="34" charset="0"/>
              </a:rPr>
              <a:t>1.2   </a:t>
            </a:r>
            <a:r>
              <a:rPr kumimoji="1" lang="en-US" altLang="ja-JP" sz="8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Create and explore videos for in-page   use.</a:t>
            </a:r>
          </a:p>
        </p:txBody>
      </p:sp>
      <p:sp>
        <p:nvSpPr>
          <p:cNvPr id="181" name="Rectangle 180">
            <a:extLst>
              <a:ext uri="{FF2B5EF4-FFF2-40B4-BE49-F238E27FC236}">
                <a16:creationId xmlns:a16="http://schemas.microsoft.com/office/drawing/2014/main" id="{82D54095-7E2F-C99B-11E7-A4DE8CE2F5E2}"/>
              </a:ext>
            </a:extLst>
          </p:cNvPr>
          <p:cNvSpPr/>
          <p:nvPr/>
        </p:nvSpPr>
        <p:spPr>
          <a:xfrm>
            <a:off x="4710661" y="5947382"/>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0 clicks</a:t>
            </a: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82" name="Rectangle 181">
            <a:extLst>
              <a:ext uri="{FF2B5EF4-FFF2-40B4-BE49-F238E27FC236}">
                <a16:creationId xmlns:a16="http://schemas.microsoft.com/office/drawing/2014/main" id="{77E6A7C7-8C41-1016-3218-F36243182870}"/>
              </a:ext>
            </a:extLst>
          </p:cNvPr>
          <p:cNvSpPr/>
          <p:nvPr/>
        </p:nvSpPr>
        <p:spPr>
          <a:xfrm>
            <a:off x="5994472" y="5947382"/>
            <a:ext cx="1219817"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5000 clicks</a:t>
            </a:r>
          </a:p>
          <a:p>
            <a:pPr algn="ctr"/>
            <a:r>
              <a:rPr kumimoji="1" lang="en-US" altLang="ja-JP" sz="7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(Calculated assuming a CVR of 2%)</a:t>
            </a:r>
            <a:endParaRPr kumimoji="1" lang="ja-JP" altLang="en-US" sz="7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p>
            <a:pPr algn="ct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83" name="Rectangle 182">
            <a:extLst>
              <a:ext uri="{FF2B5EF4-FFF2-40B4-BE49-F238E27FC236}">
                <a16:creationId xmlns:a16="http://schemas.microsoft.com/office/drawing/2014/main" id="{83C033D3-8C4A-0993-B3B0-ED636DEBE232}"/>
              </a:ext>
            </a:extLst>
          </p:cNvPr>
          <p:cNvSpPr/>
          <p:nvPr/>
        </p:nvSpPr>
        <p:spPr>
          <a:xfrm>
            <a:off x="7284759" y="5947382"/>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endPar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Review of affiliate link positions and leading lines before and after the links.</a:t>
            </a:r>
          </a:p>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Nothing</a:t>
            </a:r>
          </a:p>
          <a:p>
            <a:pPr algn="ctr"/>
            <a:endParaRPr kumimoji="1" lang="ja-JP" altLang="en-US" sz="900" dirty="0">
              <a:solidFill>
                <a:schemeClr val="tx1"/>
              </a:solidFill>
              <a:latin typeface="Arial" panose="020B0604020202020204" pitchFamily="34" charset="0"/>
              <a:ea typeface="Meiryo UI" panose="020B0604030504040204" pitchFamily="34" charset="-128"/>
              <a:cs typeface="Arial" panose="020B0604020202020204" pitchFamily="34" charset="0"/>
            </a:endParaRPr>
          </a:p>
        </p:txBody>
      </p:sp>
      <p:sp>
        <p:nvSpPr>
          <p:cNvPr id="184" name="Rectangle 183">
            <a:extLst>
              <a:ext uri="{FF2B5EF4-FFF2-40B4-BE49-F238E27FC236}">
                <a16:creationId xmlns:a16="http://schemas.microsoft.com/office/drawing/2014/main" id="{FF4C4894-4971-AF50-F96F-B201C8A1CA7B}"/>
              </a:ext>
            </a:extLst>
          </p:cNvPr>
          <p:cNvSpPr/>
          <p:nvPr/>
        </p:nvSpPr>
        <p:spPr>
          <a:xfrm>
            <a:off x="9623547" y="5947382"/>
            <a:ext cx="2260250" cy="6947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altLang="ja-JP" sz="900" dirty="0">
                <a:solidFill>
                  <a:schemeClr val="tx1"/>
                </a:solidFill>
                <a:latin typeface="Arial" panose="020B0604020202020204" pitchFamily="34" charset="0"/>
                <a:ea typeface="Meiryo UI" panose="020B0604030504040204" pitchFamily="34" charset="-128"/>
                <a:cs typeface="Arial" panose="020B0604020202020204" pitchFamily="34" charset="0"/>
              </a:rPr>
              <a:t>Consult with mentors or writer to determine the proper location of the affiliate link and the structure of the text before and after the link.</a:t>
            </a:r>
          </a:p>
        </p:txBody>
      </p:sp>
      <p:sp>
        <p:nvSpPr>
          <p:cNvPr id="187" name="TextBox 186">
            <a:extLst>
              <a:ext uri="{FF2B5EF4-FFF2-40B4-BE49-F238E27FC236}">
                <a16:creationId xmlns:a16="http://schemas.microsoft.com/office/drawing/2014/main" id="{9B2E86CF-8B41-0379-9977-82C267DBA91E}"/>
              </a:ext>
            </a:extLst>
          </p:cNvPr>
          <p:cNvSpPr txBox="1"/>
          <p:nvPr/>
        </p:nvSpPr>
        <p:spPr>
          <a:xfrm>
            <a:off x="360706" y="2291125"/>
            <a:ext cx="1549975" cy="336308"/>
          </a:xfrm>
          <a:prstGeom prst="rect">
            <a:avLst/>
          </a:prstGeom>
          <a:noFill/>
        </p:spPr>
        <p:txBody>
          <a:bodyPr wrap="square" rtlCol="0">
            <a:spAutoFit/>
          </a:bodyPr>
          <a:lstStyle/>
          <a:p>
            <a:r>
              <a:rPr kumimoji="1" lang="ja-JP" altLang="en-US" dirty="0">
                <a:latin typeface="Arial" panose="020B0604020202020204" pitchFamily="34" charset="0"/>
                <a:cs typeface="Arial" panose="020B0604020202020204" pitchFamily="34" charset="0"/>
              </a:rPr>
              <a:t>＜</a:t>
            </a:r>
            <a:r>
              <a:rPr kumimoji="1" lang="en-US" altLang="ja-JP" dirty="0">
                <a:latin typeface="Arial" panose="020B0604020202020204" pitchFamily="34" charset="0"/>
                <a:cs typeface="Arial" panose="020B0604020202020204" pitchFamily="34" charset="0"/>
              </a:rPr>
              <a:t>Annual</a:t>
            </a:r>
            <a:r>
              <a:rPr kumimoji="1" lang="ja-JP" alt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43890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C92B9619-2AA3-DDFB-9348-6C80A6F08F5D}"/>
              </a:ext>
            </a:extLst>
          </p:cNvPr>
          <p:cNvSpPr/>
          <p:nvPr/>
        </p:nvSpPr>
        <p:spPr>
          <a:xfrm>
            <a:off x="0" y="0"/>
            <a:ext cx="12192000" cy="474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Priority of KPI items and desired mentors.</a:t>
            </a:r>
          </a:p>
        </p:txBody>
      </p:sp>
      <p:sp>
        <p:nvSpPr>
          <p:cNvPr id="6" name="テキスト ボックス 8">
            <a:extLst>
              <a:ext uri="{FF2B5EF4-FFF2-40B4-BE49-F238E27FC236}">
                <a16:creationId xmlns:a16="http://schemas.microsoft.com/office/drawing/2014/main" id="{FB7E9545-BDA1-9CAC-7586-040FB63615B9}"/>
              </a:ext>
            </a:extLst>
          </p:cNvPr>
          <p:cNvSpPr txBox="1"/>
          <p:nvPr/>
        </p:nvSpPr>
        <p:spPr>
          <a:xfrm>
            <a:off x="340659" y="545102"/>
            <a:ext cx="11529975" cy="1323439"/>
          </a:xfrm>
          <a:prstGeom prst="rect">
            <a:avLst/>
          </a:prstGeom>
          <a:noFill/>
          <a:ln>
            <a:solidFill>
              <a:schemeClr val="tx1"/>
            </a:solidFill>
          </a:ln>
        </p:spPr>
        <p:txBody>
          <a:bodyPr wrap="square">
            <a:spAutoFit/>
          </a:bodyPr>
          <a:lstStyle>
            <a:defPPr>
              <a:defRPr lang="ja-JP"/>
            </a:defPPr>
            <a:lvl1pPr marL="285750" indent="-285750">
              <a:buFont typeface="Wingdings" panose="05000000000000000000" pitchFamily="2" charset="2"/>
              <a:buChar char="n"/>
              <a:defRPr sz="1600" i="0">
                <a:effectLst/>
                <a:latin typeface="Meiryo UI" panose="020B0604030504040204" pitchFamily="50" charset="-128"/>
                <a:ea typeface="Meiryo UI" panose="020B0604030504040204" pitchFamily="50" charset="-128"/>
                <a:cs typeface="Times New Roman" panose="02020603050405020304" pitchFamily="18" charset="0"/>
              </a:defRPr>
            </a:lvl1pPr>
            <a:lvl2pPr marL="800100" lvl="1" indent="-342900">
              <a:buFont typeface="+mj-ea"/>
              <a:buAutoNum type="circleNumDbPlain"/>
              <a:defRPr sz="1600" i="0">
                <a:effectLst/>
                <a:latin typeface="Meiryo UI" panose="020B0604030504040204" pitchFamily="50" charset="-128"/>
                <a:ea typeface="Meiryo UI" panose="020B0604030504040204" pitchFamily="50" charset="-128"/>
                <a:cs typeface="Times New Roman" panose="02020603050405020304" pitchFamily="18" charset="0"/>
              </a:defRPr>
            </a:lvl2pPr>
          </a:lstStyle>
          <a:p>
            <a:pPr marL="0" indent="0">
              <a:buNone/>
            </a:pPr>
            <a:r>
              <a:rPr lang="en-US" altLang="ja-JP" dirty="0">
                <a:cs typeface="Segoe UI" panose="020B0502040204020203" pitchFamily="34" charset="0"/>
                <a:sym typeface="Wingdings" panose="05000000000000000000" pitchFamily="2" charset="2"/>
              </a:rPr>
              <a:t>The KPI items on Slide 2 are calculated in AIDMA order for Impact, and in Feasibility, the technology that can be improved by the company (quality) and the work time that can be spent on improvement (quantity) are assumed, and the priority is calculated by multiplying each factor.</a:t>
            </a:r>
            <a:r>
              <a:rPr lang="en-US" altLang="ja-JP" dirty="0">
                <a:solidFill>
                  <a:schemeClr val="bg2">
                    <a:lumMod val="10000"/>
                  </a:schemeClr>
                </a:solidFill>
                <a:cs typeface="Segoe UI" panose="020B0502040204020203" pitchFamily="34" charset="0"/>
                <a:sym typeface="Wingdings" panose="05000000000000000000" pitchFamily="2" charset="2"/>
              </a:rPr>
              <a:t> Based on these, we would like to request mentoring from Dan Graham, who specializes in SEO, and Hiroko Sato, who specializes in writing high quality articles to improve bounce rate and total number of page reviews.</a:t>
            </a:r>
            <a:endPar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p:txBody>
      </p:sp>
      <p:graphicFrame>
        <p:nvGraphicFramePr>
          <p:cNvPr id="5" name="Table 6">
            <a:extLst>
              <a:ext uri="{FF2B5EF4-FFF2-40B4-BE49-F238E27FC236}">
                <a16:creationId xmlns:a16="http://schemas.microsoft.com/office/drawing/2014/main" id="{020E4F67-4A80-21F5-655E-0DC1DDFA158D}"/>
              </a:ext>
            </a:extLst>
          </p:cNvPr>
          <p:cNvGraphicFramePr>
            <a:graphicFrameLocks noGrp="1"/>
          </p:cNvGraphicFramePr>
          <p:nvPr>
            <p:extLst>
              <p:ext uri="{D42A27DB-BD31-4B8C-83A1-F6EECF244321}">
                <p14:modId xmlns:p14="http://schemas.microsoft.com/office/powerpoint/2010/main" val="1904169241"/>
              </p:ext>
            </p:extLst>
          </p:nvPr>
        </p:nvGraphicFramePr>
        <p:xfrm>
          <a:off x="331008" y="1931643"/>
          <a:ext cx="5920147" cy="3385156"/>
        </p:xfrm>
        <a:graphic>
          <a:graphicData uri="http://schemas.openxmlformats.org/drawingml/2006/table">
            <a:tbl>
              <a:tblPr firstRow="1" bandRow="1">
                <a:tableStyleId>{F5AB1C69-6EDB-4FF4-983F-18BD219EF322}</a:tableStyleId>
              </a:tblPr>
              <a:tblGrid>
                <a:gridCol w="838421">
                  <a:extLst>
                    <a:ext uri="{9D8B030D-6E8A-4147-A177-3AD203B41FA5}">
                      <a16:colId xmlns:a16="http://schemas.microsoft.com/office/drawing/2014/main" val="3608887169"/>
                    </a:ext>
                  </a:extLst>
                </a:gridCol>
                <a:gridCol w="2772160">
                  <a:extLst>
                    <a:ext uri="{9D8B030D-6E8A-4147-A177-3AD203B41FA5}">
                      <a16:colId xmlns:a16="http://schemas.microsoft.com/office/drawing/2014/main" val="3007734722"/>
                    </a:ext>
                  </a:extLst>
                </a:gridCol>
                <a:gridCol w="750753">
                  <a:extLst>
                    <a:ext uri="{9D8B030D-6E8A-4147-A177-3AD203B41FA5}">
                      <a16:colId xmlns:a16="http://schemas.microsoft.com/office/drawing/2014/main" val="2301894326"/>
                    </a:ext>
                  </a:extLst>
                </a:gridCol>
                <a:gridCol w="749416">
                  <a:extLst>
                    <a:ext uri="{9D8B030D-6E8A-4147-A177-3AD203B41FA5}">
                      <a16:colId xmlns:a16="http://schemas.microsoft.com/office/drawing/2014/main" val="3393641090"/>
                    </a:ext>
                  </a:extLst>
                </a:gridCol>
                <a:gridCol w="809397">
                  <a:extLst>
                    <a:ext uri="{9D8B030D-6E8A-4147-A177-3AD203B41FA5}">
                      <a16:colId xmlns:a16="http://schemas.microsoft.com/office/drawing/2014/main" val="3362813887"/>
                    </a:ext>
                  </a:extLst>
                </a:gridCol>
              </a:tblGrid>
              <a:tr h="489556">
                <a:tc>
                  <a:txBody>
                    <a:bodyPr/>
                    <a:lstStyle/>
                    <a:p>
                      <a:pPr algn="ctr"/>
                      <a:r>
                        <a:rPr kumimoji="1" lang="en-US" altLang="ja-JP" sz="1200" dirty="0">
                          <a:latin typeface="Arial" panose="020B0604020202020204" pitchFamily="34" charset="0"/>
                          <a:ea typeface="Meiryo UI" panose="020B0604030504040204" pitchFamily="34" charset="-128"/>
                          <a:cs typeface="Arial" panose="020B0604020202020204" pitchFamily="34" charset="0"/>
                        </a:rPr>
                        <a:t>Priority</a:t>
                      </a:r>
                      <a:endParaRPr kumimoji="1" lang="ja-JP" altLang="en-US" sz="1200" dirty="0">
                        <a:latin typeface="Arial" panose="020B0604020202020204" pitchFamily="34" charset="0"/>
                        <a:ea typeface="Meiryo UI" panose="020B0604030504040204" pitchFamily="34" charset="-128"/>
                        <a:cs typeface="Arial" panose="020B0604020202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en-US" altLang="ja-JP" sz="1200" dirty="0">
                          <a:latin typeface="Arial" panose="020B0604020202020204" pitchFamily="34" charset="0"/>
                          <a:ea typeface="Meiryo UI" panose="020B0604030504040204" pitchFamily="34" charset="-128"/>
                          <a:cs typeface="Arial" panose="020B0604020202020204" pitchFamily="34" charset="0"/>
                        </a:rPr>
                        <a:t>KPI</a:t>
                      </a:r>
                      <a:r>
                        <a:rPr kumimoji="1" lang="ja-JP" altLang="en-US" sz="1200" dirty="0">
                          <a:latin typeface="Arial" panose="020B0604020202020204" pitchFamily="34" charset="0"/>
                          <a:ea typeface="Meiryo UI" panose="020B0604030504040204" pitchFamily="34" charset="-128"/>
                          <a:cs typeface="Arial" panose="020B0604020202020204" pitchFamily="34" charset="0"/>
                        </a:rPr>
                        <a:t> </a:t>
                      </a:r>
                      <a:r>
                        <a:rPr kumimoji="1" lang="en-US" altLang="ja-JP" sz="1200" dirty="0">
                          <a:latin typeface="Arial" panose="020B0604020202020204" pitchFamily="34" charset="0"/>
                          <a:ea typeface="Meiryo UI" panose="020B0604030504040204" pitchFamily="34" charset="-128"/>
                          <a:cs typeface="Arial" panose="020B0604020202020204" pitchFamily="34" charset="0"/>
                        </a:rPr>
                        <a:t>Item</a:t>
                      </a:r>
                      <a:endParaRPr kumimoji="1" lang="ja-JP" altLang="en-US" sz="1200" dirty="0">
                        <a:latin typeface="Arial" panose="020B0604020202020204" pitchFamily="34" charset="0"/>
                        <a:ea typeface="Meiryo UI" panose="020B0604030504040204" pitchFamily="34" charset="-128"/>
                        <a:cs typeface="Arial" panose="020B0604020202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en-US" altLang="ja-JP" sz="1050" dirty="0">
                          <a:latin typeface="Arial" panose="020B0604020202020204" pitchFamily="34" charset="0"/>
                          <a:ea typeface="Meiryo UI" panose="020B0604030504040204" pitchFamily="34" charset="-128"/>
                          <a:cs typeface="Arial" panose="020B0604020202020204" pitchFamily="34" charset="0"/>
                        </a:rPr>
                        <a:t>Impact </a:t>
                      </a:r>
                      <a:endParaRPr kumimoji="1" lang="ja-JP" altLang="en-US" sz="1050" dirty="0">
                        <a:latin typeface="Arial" panose="020B0604020202020204" pitchFamily="34" charset="0"/>
                        <a:ea typeface="Meiryo UI" panose="020B0604030504040204" pitchFamily="34" charset="-128"/>
                        <a:cs typeface="Arial" panose="020B0604020202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en-US" altLang="ja-JP" sz="1200" dirty="0">
                          <a:latin typeface="Arial" panose="020B0604020202020204" pitchFamily="34" charset="0"/>
                          <a:ea typeface="Meiryo UI" panose="020B0604030504040204" pitchFamily="34" charset="-128"/>
                          <a:cs typeface="Arial" panose="020B0604020202020204" pitchFamily="34" charset="0"/>
                        </a:rPr>
                        <a:t>Feasibility </a:t>
                      </a:r>
                      <a:endParaRPr kumimoji="1" lang="ja-JP" altLang="en-US" sz="1200" dirty="0">
                        <a:latin typeface="Arial" panose="020B0604020202020204" pitchFamily="34" charset="0"/>
                        <a:ea typeface="Meiryo UI" panose="020B0604030504040204" pitchFamily="34" charset="-128"/>
                        <a:cs typeface="Arial" panose="020B0604020202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kumimoji="1" lang="en-US" altLang="ja-JP" sz="1200" dirty="0">
                          <a:latin typeface="Arial" panose="020B0604020202020204" pitchFamily="34" charset="0"/>
                          <a:ea typeface="Meiryo UI" panose="020B0604030504040204" pitchFamily="34" charset="-128"/>
                          <a:cs typeface="Arial" panose="020B0604020202020204" pitchFamily="34" charset="0"/>
                        </a:rPr>
                        <a:t>Total</a:t>
                      </a:r>
                      <a:endParaRPr kumimoji="1" lang="ja-JP" altLang="en-US" sz="1200" dirty="0">
                        <a:latin typeface="Arial" panose="020B0604020202020204" pitchFamily="34" charset="0"/>
                        <a:ea typeface="Meiryo UI" panose="020B0604030504040204" pitchFamily="34" charset="-128"/>
                        <a:cs typeface="Arial" panose="020B0604020202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877920014"/>
                  </a:ext>
                </a:extLst>
              </a:tr>
              <a:tr h="442931">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1</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kumimoji="1" lang="en-US" altLang="ja-JP" sz="1400" b="1" dirty="0">
                          <a:solidFill>
                            <a:schemeClr val="tx1"/>
                          </a:solidFill>
                          <a:latin typeface="Arial" panose="020B0604020202020204" pitchFamily="34" charset="0"/>
                          <a:ea typeface="Meiryo UI" panose="020B0604030504040204" pitchFamily="34" charset="-128"/>
                          <a:cs typeface="Arial" panose="020B0604020202020204" pitchFamily="34" charset="0"/>
                        </a:rPr>
                        <a:t>Bounce rate</a:t>
                      </a:r>
                    </a:p>
                    <a:p>
                      <a:pPr algn="ct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lang="en-US" altLang="ja-JP" sz="1200" b="1" dirty="0">
                          <a:solidFill>
                            <a:prstClr val="black"/>
                          </a:solidFill>
                          <a:latin typeface="Arial" panose="020B0604020202020204" pitchFamily="34" charset="0"/>
                          <a:ea typeface="Meiryo UI" panose="020B0604030504040204" pitchFamily="34" charset="-128"/>
                          <a:cs typeface="Arial" panose="020B0604020202020204" pitchFamily="34" charset="0"/>
                        </a:rPr>
                        <a:t>Attention</a:t>
                      </a: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200" b="1" dirty="0">
                        <a:solidFill>
                          <a:schemeClr val="tx1"/>
                        </a:solidFill>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5</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6</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30</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92959899"/>
                  </a:ext>
                </a:extLst>
              </a:tr>
              <a:tr h="442931">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2</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Total number of page reviews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kumimoji="1"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Interest</a:t>
                      </a: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4</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5</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20</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9522594"/>
                  </a:ext>
                </a:extLst>
              </a:tr>
              <a:tr h="442931">
                <a:tc>
                  <a:txBody>
                    <a:bodyPr/>
                    <a:lstStyle/>
                    <a:p>
                      <a:pPr algn="ctr">
                        <a:lnSpc>
                          <a:spcPct val="150000"/>
                        </a:lnSpc>
                      </a:pPr>
                      <a:r>
                        <a:rPr kumimoji="1" lang="en-US" altLang="ja-JP" dirty="0">
                          <a:latin typeface="Arial" panose="020B0604020202020204" pitchFamily="34" charset="0"/>
                          <a:ea typeface="Meiryo UI" panose="020B0604030504040204" pitchFamily="34" charset="-128"/>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Unique pages Number of Visitors</a:t>
                      </a:r>
                    </a:p>
                    <a:p>
                      <a:pPr algn="ctr"/>
                      <a:r>
                        <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kumimoji="1" lang="en-US" altLang="ja-JP" sz="1200" dirty="0">
                          <a:solidFill>
                            <a:schemeClr val="tx1"/>
                          </a:solidFill>
                          <a:latin typeface="Arial" panose="020B0604020202020204" pitchFamily="34" charset="0"/>
                          <a:ea typeface="Meiryo UI" panose="020B0604030504040204" pitchFamily="34" charset="-128"/>
                          <a:cs typeface="Arial" panose="020B0604020202020204" pitchFamily="34" charset="0"/>
                        </a:rPr>
                        <a:t> Attention </a:t>
                      </a:r>
                      <a:r>
                        <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600" dirty="0">
                        <a:solidFill>
                          <a:schemeClr val="tx1"/>
                        </a:solidFill>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dirty="0">
                          <a:latin typeface="Arial" panose="020B0604020202020204" pitchFamily="34" charset="0"/>
                          <a:ea typeface="Meiryo UI" panose="020B0604030504040204" pitchFamily="34" charset="-128"/>
                          <a:cs typeface="Arial" panose="020B0604020202020204" pitchFamily="34" charset="0"/>
                        </a:rPr>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dirty="0">
                          <a:latin typeface="Arial" panose="020B0604020202020204" pitchFamily="34" charset="0"/>
                          <a:ea typeface="Meiryo UI" panose="020B0604030504040204" pitchFamily="34" charset="-128"/>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dirty="0">
                          <a:latin typeface="Arial" panose="020B0604020202020204" pitchFamily="34" charset="0"/>
                          <a:ea typeface="Meiryo UI" panose="020B0604030504040204" pitchFamily="34" charset="-128"/>
                          <a:cs typeface="Arial" panose="020B0604020202020204" pitchFamily="34" charset="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40357204"/>
                  </a:ext>
                </a:extLst>
              </a:tr>
              <a:tr h="442931">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4</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kumimoji="1" lang="pt-PT" altLang="ja-JP" sz="1400" b="1" dirty="0">
                          <a:solidFill>
                            <a:schemeClr val="tx1"/>
                          </a:solidFill>
                          <a:latin typeface="Arial" panose="020B0604020202020204" pitchFamily="34" charset="0"/>
                          <a:ea typeface="Meiryo UI" panose="020B0604030504040204" pitchFamily="34" charset="-128"/>
                          <a:cs typeface="Arial" panose="020B0604020202020204" pitchFamily="34" charset="0"/>
                        </a:rPr>
                        <a:t>Desertion 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kumimoji="1"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Interest</a:t>
                      </a: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0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3</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4</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12</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40830127"/>
                  </a:ext>
                </a:extLst>
              </a:tr>
              <a:tr h="442931">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5</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pt-PT" altLang="ja-JP" sz="1400" b="1" dirty="0">
                          <a:solidFill>
                            <a:schemeClr val="tx1"/>
                          </a:solidFill>
                          <a:latin typeface="Arial" panose="020B0604020202020204" pitchFamily="34" charset="0"/>
                          <a:ea typeface="Meiryo UI" panose="020B0604030504040204" pitchFamily="34" charset="-128"/>
                          <a:cs typeface="Arial" panose="020B0604020202020204" pitchFamily="34" charset="0"/>
                        </a:rPr>
                        <a:t>Average time spent</a:t>
                      </a:r>
                    </a:p>
                    <a:p>
                      <a:pPr algn="ct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r>
                        <a:rPr lang="en-US" altLang="ja-JP" sz="1200" b="1" dirty="0">
                          <a:solidFill>
                            <a:prstClr val="black"/>
                          </a:solidFill>
                          <a:latin typeface="Arial" panose="020B0604020202020204" pitchFamily="34" charset="0"/>
                          <a:ea typeface="Meiryo UI" panose="020B0604030504040204" pitchFamily="34" charset="-128"/>
                          <a:cs typeface="Arial" panose="020B0604020202020204" pitchFamily="34" charset="0"/>
                        </a:rPr>
                        <a:t>Memory</a:t>
                      </a:r>
                      <a:r>
                        <a:rPr kumimoji="1" lang="ja-JP" altLang="en-US"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rPr>
                        <a:t>＞</a:t>
                      </a:r>
                      <a:endParaRPr kumimoji="1"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2</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3</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6</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29622055"/>
                  </a:ext>
                </a:extLst>
              </a:tr>
              <a:tr h="442931">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6</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pt-PT" altLang="ja-JP" sz="1400" b="1" dirty="0">
                          <a:solidFill>
                            <a:schemeClr val="tx1"/>
                          </a:solidFill>
                          <a:latin typeface="Arial" panose="020B0604020202020204" pitchFamily="34" charset="0"/>
                          <a:ea typeface="Meiryo UI" panose="020B0604030504040204" pitchFamily="34" charset="-128"/>
                          <a:cs typeface="Arial" panose="020B0604020202020204" pitchFamily="34" charset="0"/>
                        </a:rPr>
                        <a:t>Number of clicks</a:t>
                      </a:r>
                    </a:p>
                    <a:p>
                      <a:pPr algn="ctr"/>
                      <a:r>
                        <a:rPr lang="pt-PT" altLang="ja-JP" sz="1200" b="1" dirty="0">
                          <a:solidFill>
                            <a:schemeClr val="tx1"/>
                          </a:solidFill>
                          <a:latin typeface="Arial" panose="020B0604020202020204" pitchFamily="34" charset="0"/>
                          <a:ea typeface="Meiryo UI" panose="020B0604030504040204" pitchFamily="34" charset="-128"/>
                          <a:cs typeface="Arial" panose="020B0604020202020204" pitchFamily="34" charset="0"/>
                        </a:rPr>
                        <a:t>&lt;Action&gt;</a:t>
                      </a:r>
                      <a:endParaRPr lang="en-US" altLang="ja-JP" sz="2400" b="1" dirty="0">
                        <a:solidFill>
                          <a:schemeClr val="tx1"/>
                        </a:solidFill>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1</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2</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kumimoji="1" lang="en-US" altLang="ja-JP" b="1" dirty="0">
                          <a:latin typeface="Arial" panose="020B0604020202020204" pitchFamily="34" charset="0"/>
                          <a:ea typeface="Meiryo UI" panose="020B0604030504040204" pitchFamily="34" charset="-128"/>
                          <a:cs typeface="Arial" panose="020B0604020202020204" pitchFamily="34" charset="0"/>
                        </a:rPr>
                        <a:t>2</a:t>
                      </a:r>
                      <a:endParaRPr kumimoji="1" lang="ja-JP" altLang="en-US" b="1" dirty="0">
                        <a:latin typeface="Arial" panose="020B0604020202020204" pitchFamily="34" charset="0"/>
                        <a:ea typeface="Meiryo UI" panose="020B0604030504040204" pitchFamily="34" charset="-128"/>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3916237"/>
                  </a:ext>
                </a:extLst>
              </a:tr>
            </a:tbl>
          </a:graphicData>
        </a:graphic>
      </p:graphicFrame>
      <p:sp>
        <p:nvSpPr>
          <p:cNvPr id="7" name="TextBox 55">
            <a:extLst>
              <a:ext uri="{FF2B5EF4-FFF2-40B4-BE49-F238E27FC236}">
                <a16:creationId xmlns:a16="http://schemas.microsoft.com/office/drawing/2014/main" id="{DDA20A57-EF68-150C-3D28-7F760030EDEA}"/>
              </a:ext>
            </a:extLst>
          </p:cNvPr>
          <p:cNvSpPr txBox="1"/>
          <p:nvPr/>
        </p:nvSpPr>
        <p:spPr>
          <a:xfrm>
            <a:off x="307654" y="5539720"/>
            <a:ext cx="5920147" cy="1200329"/>
          </a:xfrm>
          <a:prstGeom prst="rect">
            <a:avLst/>
          </a:prstGeom>
          <a:noFill/>
        </p:spPr>
        <p:txBody>
          <a:bodyPr wrap="square" rtlCol="0">
            <a:spAutoFit/>
          </a:bodyPr>
          <a:lstStyle/>
          <a:p>
            <a:r>
              <a:rPr lang="en-US" altLang="ja-JP" sz="900" dirty="0">
                <a:solidFill>
                  <a:schemeClr val="bg2">
                    <a:lumMod val="10000"/>
                  </a:schemeClr>
                </a:solidFill>
                <a:latin typeface="Arial" panose="020B0604020202020204" pitchFamily="34" charset="0"/>
                <a:ea typeface="Meiryo UI" panose="020B0604030504040204" pitchFamily="50" charset="-128"/>
                <a:cs typeface="Arial" panose="020B0604020202020204" pitchFamily="34" charset="0"/>
              </a:rPr>
              <a:t>Bold : KPI items that require a request to the mentor.</a:t>
            </a:r>
            <a:br>
              <a:rPr kumimoji="1" lang="en-US" altLang="ja-JP" sz="900" dirty="0">
                <a:solidFill>
                  <a:schemeClr val="bg2">
                    <a:lumMod val="10000"/>
                  </a:schemeClr>
                </a:solidFill>
                <a:latin typeface="Arial" panose="020B0604020202020204" pitchFamily="34" charset="0"/>
                <a:ea typeface="Meiryo UI" panose="020B0604030504040204" pitchFamily="50" charset="-128"/>
                <a:cs typeface="Arial" panose="020B0604020202020204" pitchFamily="34" charset="0"/>
              </a:rPr>
            </a:br>
            <a:r>
              <a:rPr lang="en-US" altLang="ja-JP" sz="900" dirty="0">
                <a:solidFill>
                  <a:schemeClr val="bg2">
                    <a:lumMod val="10000"/>
                  </a:schemeClr>
                </a:solidFill>
                <a:latin typeface="Arial" panose="020B0604020202020204" pitchFamily="34" charset="0"/>
                <a:ea typeface="Meiryo UI" panose="020B0604030504040204" pitchFamily="50" charset="-128"/>
                <a:cs typeface="Arial" panose="020B0604020202020204" pitchFamily="34" charset="0"/>
              </a:rPr>
              <a:t>Impact : KPI items are set in AIDMA order. This is due to the fact that the total number of page visitors is overwhelmingly low, and even if the conversion rate were to be set at the general 2%, there is a large differences from the required total number of page visitors. Therefore, in order to increase the number of total page visitors, it is necessary to start the AIDMA order defined on slide2.</a:t>
            </a:r>
          </a:p>
          <a:p>
            <a:r>
              <a:rPr kumimoji="1" lang="en-US" altLang="ja-JP" sz="900" dirty="0">
                <a:solidFill>
                  <a:schemeClr val="bg2">
                    <a:lumMod val="10000"/>
                  </a:schemeClr>
                </a:solidFill>
                <a:latin typeface="Arial" panose="020B0604020202020204" pitchFamily="34" charset="0"/>
                <a:ea typeface="Meiryo UI" panose="020B0604030504040204" pitchFamily="50" charset="-128"/>
                <a:cs typeface="Arial" panose="020B0604020202020204" pitchFamily="34" charset="0"/>
              </a:rPr>
              <a:t>Feasibility </a:t>
            </a:r>
            <a:r>
              <a:rPr kumimoji="1" lang="ja-JP" altLang="en-US" sz="900" dirty="0">
                <a:solidFill>
                  <a:schemeClr val="bg2">
                    <a:lumMod val="10000"/>
                  </a:schemeClr>
                </a:solidFill>
                <a:latin typeface="Arial" panose="020B0604020202020204" pitchFamily="34" charset="0"/>
                <a:ea typeface="Meiryo UI" panose="020B0604030504040204" pitchFamily="50" charset="-128"/>
                <a:cs typeface="Arial" panose="020B0604020202020204" pitchFamily="34" charset="0"/>
              </a:rPr>
              <a:t>：</a:t>
            </a:r>
            <a:r>
              <a:rPr kumimoji="1" lang="en-US" altLang="ja-JP" sz="900" dirty="0">
                <a:solidFill>
                  <a:schemeClr val="bg2">
                    <a:lumMod val="10000"/>
                  </a:schemeClr>
                </a:solidFill>
                <a:latin typeface="Arial" panose="020B0604020202020204" pitchFamily="34" charset="0"/>
                <a:ea typeface="Meiryo UI" panose="020B0604030504040204" pitchFamily="50" charset="-128"/>
                <a:cs typeface="Arial" panose="020B0604020202020204" pitchFamily="34" charset="0"/>
              </a:rPr>
              <a:t>After receiving advice from the mentor, the mentor calculates the feasibility of the improvement based on the quality of the technology that can be improved by the mentor and the time that can be spent on the improvement.</a:t>
            </a:r>
          </a:p>
        </p:txBody>
      </p:sp>
      <p:grpSp>
        <p:nvGrpSpPr>
          <p:cNvPr id="16" name="Group 15">
            <a:extLst>
              <a:ext uri="{FF2B5EF4-FFF2-40B4-BE49-F238E27FC236}">
                <a16:creationId xmlns:a16="http://schemas.microsoft.com/office/drawing/2014/main" id="{D14791BD-2F90-7A7C-BDEF-C8DD28BDB3D8}"/>
              </a:ext>
            </a:extLst>
          </p:cNvPr>
          <p:cNvGrpSpPr/>
          <p:nvPr/>
        </p:nvGrpSpPr>
        <p:grpSpPr>
          <a:xfrm>
            <a:off x="6315092" y="1922018"/>
            <a:ext cx="2743282" cy="4839686"/>
            <a:chOff x="6392092" y="2235935"/>
            <a:chExt cx="2743282" cy="4221760"/>
          </a:xfrm>
        </p:grpSpPr>
        <p:sp>
          <p:nvSpPr>
            <p:cNvPr id="8" name="TextBox 7">
              <a:extLst>
                <a:ext uri="{FF2B5EF4-FFF2-40B4-BE49-F238E27FC236}">
                  <a16:creationId xmlns:a16="http://schemas.microsoft.com/office/drawing/2014/main" id="{B4F9AD06-E21A-CA8D-142A-E036555DEC87}"/>
                </a:ext>
              </a:extLst>
            </p:cNvPr>
            <p:cNvSpPr txBox="1"/>
            <p:nvPr/>
          </p:nvSpPr>
          <p:spPr>
            <a:xfrm>
              <a:off x="6392092" y="2235935"/>
              <a:ext cx="2743282" cy="360031"/>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defPPr>
                <a:defRPr lang="ja-JP"/>
              </a:defPPr>
              <a:lvl1pPr algn="ctr">
                <a:tabLst>
                  <a:tab pos="809605" algn="l"/>
                </a:tabLst>
                <a:defRPr b="1">
                  <a:solidFill>
                    <a:schemeClr val="bg1"/>
                  </a:solidFill>
                  <a:latin typeface="Meiryo UI" panose="020B0604030504040204" pitchFamily="50" charset="-128"/>
                  <a:ea typeface="Meiryo UI" panose="020B0604030504040204" pitchFamily="50" charset="-128"/>
                  <a:cs typeface="Segoe UI" panose="020B05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PT" altLang="ja-JP" dirty="0"/>
                <a:t>First Choice Mentor</a:t>
              </a:r>
              <a:r>
                <a:rPr lang="ja-JP" altLang="en-US" dirty="0"/>
                <a:t>  </a:t>
              </a:r>
            </a:p>
          </p:txBody>
        </p:sp>
        <p:sp>
          <p:nvSpPr>
            <p:cNvPr id="9" name="Rectangle 5">
              <a:extLst>
                <a:ext uri="{FF2B5EF4-FFF2-40B4-BE49-F238E27FC236}">
                  <a16:creationId xmlns:a16="http://schemas.microsoft.com/office/drawing/2014/main" id="{122A2EC6-7519-130B-695A-87EAD3779089}"/>
                </a:ext>
              </a:extLst>
            </p:cNvPr>
            <p:cNvSpPr/>
            <p:nvPr/>
          </p:nvSpPr>
          <p:spPr>
            <a:xfrm>
              <a:off x="6398012" y="2597315"/>
              <a:ext cx="2729433" cy="386038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Name</a:t>
              </a:r>
              <a:r>
                <a:rPr lang="ja-JP" altLang="en-US"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a:t>
              </a:r>
              <a:endPar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hlinkClick r:id="rId2"/>
                </a:rPr>
                <a:t>Dan Graham</a:t>
              </a:r>
              <a:endPar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Reason</a:t>
              </a:r>
              <a:r>
                <a:rPr lang="ja-JP" altLang="en-US"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a:t>
              </a:r>
              <a:endPar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only mentor who specializes in SEO marketing and would like to learn more about setting search keywords, structuring articles, and creating eye- catching images specifically for SEO.</a:t>
              </a:r>
            </a:p>
            <a:p>
              <a:r>
                <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Improvement Point</a:t>
              </a:r>
              <a:r>
                <a:rPr lang="ja-JP" altLang="en-US"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a:t>
              </a:r>
              <a:endPar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How to structure the entire content, lead-in to other articles, article structure, introductory text, and eye-catching images to rank higher in SEO.</a:t>
              </a:r>
            </a:p>
          </p:txBody>
        </p:sp>
      </p:grpSp>
      <p:sp>
        <p:nvSpPr>
          <p:cNvPr id="14" name="TextBox 13">
            <a:extLst>
              <a:ext uri="{FF2B5EF4-FFF2-40B4-BE49-F238E27FC236}">
                <a16:creationId xmlns:a16="http://schemas.microsoft.com/office/drawing/2014/main" id="{60CE7E35-8EEE-32ED-7BD1-500EA08927D5}"/>
              </a:ext>
            </a:extLst>
          </p:cNvPr>
          <p:cNvSpPr txBox="1"/>
          <p:nvPr/>
        </p:nvSpPr>
        <p:spPr>
          <a:xfrm>
            <a:off x="9129865" y="1931643"/>
            <a:ext cx="2743282" cy="40588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defPPr>
              <a:defRPr lang="ja-JP"/>
            </a:defPPr>
            <a:lvl1pPr algn="ctr">
              <a:tabLst>
                <a:tab pos="809605" algn="l"/>
              </a:tabLst>
              <a:defRPr b="1">
                <a:solidFill>
                  <a:schemeClr val="bg1"/>
                </a:solidFill>
                <a:latin typeface="Meiryo UI" panose="020B0604030504040204" pitchFamily="50" charset="-128"/>
                <a:ea typeface="Meiryo UI" panose="020B0604030504040204" pitchFamily="50" charset="-128"/>
                <a:cs typeface="Segoe UI" panose="020B05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PT" altLang="ja-JP" dirty="0"/>
              <a:t>Second Choice Mentor</a:t>
            </a:r>
            <a:r>
              <a:rPr lang="ja-JP" altLang="en-US" dirty="0"/>
              <a:t>  </a:t>
            </a:r>
          </a:p>
        </p:txBody>
      </p:sp>
      <p:sp>
        <p:nvSpPr>
          <p:cNvPr id="15" name="Rectangle 5">
            <a:extLst>
              <a:ext uri="{FF2B5EF4-FFF2-40B4-BE49-F238E27FC236}">
                <a16:creationId xmlns:a16="http://schemas.microsoft.com/office/drawing/2014/main" id="{1C4A195F-B900-7E7F-054E-E31F11B7C591}"/>
              </a:ext>
            </a:extLst>
          </p:cNvPr>
          <p:cNvSpPr/>
          <p:nvPr/>
        </p:nvSpPr>
        <p:spPr>
          <a:xfrm>
            <a:off x="9135785" y="2341147"/>
            <a:ext cx="2729433" cy="4425413"/>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Name</a:t>
            </a:r>
            <a:r>
              <a:rPr lang="ja-JP" altLang="en-US"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a:t>
            </a:r>
            <a:endPar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hlinkClick r:id="rId3"/>
              </a:rPr>
              <a:t>Hiroko Sato</a:t>
            </a:r>
            <a:endParaRPr lang="en-US" altLang="ja"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Reason</a:t>
            </a:r>
            <a:r>
              <a:rPr lang="ja-JP" altLang="en-US"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a:t>
            </a:r>
            <a:endPar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We would like to know about the structure and contents, from introduction to conclusion, which attract readers' interest. </a:t>
            </a:r>
          </a:p>
          <a:p>
            <a:r>
              <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Improvement Point</a:t>
            </a:r>
            <a:r>
              <a:rPr lang="ja-JP" altLang="en-US"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a:t>
            </a:r>
            <a:endParaRPr lang="en-US" altLang="ja-JP" sz="1600" b="1"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endParaRPr>
          </a:p>
          <a:p>
            <a:r>
              <a:rPr lang="en-US" altLang="ja-JP" sz="1600" dirty="0">
                <a:solidFill>
                  <a:schemeClr val="tx1"/>
                </a:solidFill>
                <a:latin typeface="Segoe UI" panose="020B0502040204020203" pitchFamily="34" charset="0"/>
                <a:ea typeface="Meiryo UI" panose="020B0604030504040204" pitchFamily="50" charset="-128"/>
                <a:cs typeface="Segoe UI" panose="020B0502040204020203" pitchFamily="34" charset="0"/>
                <a:sym typeface="Wingdings" panose="05000000000000000000" pitchFamily="2" charset="2"/>
              </a:rPr>
              <a:t>How to structure the entire content, lead-in to other articles, article structure, introductory text, and eye-catching images to rank higher in SEO.</a:t>
            </a:r>
          </a:p>
        </p:txBody>
      </p:sp>
    </p:spTree>
    <p:extLst>
      <p:ext uri="{BB962C8B-B14F-4D97-AF65-F5344CB8AC3E}">
        <p14:creationId xmlns:p14="http://schemas.microsoft.com/office/powerpoint/2010/main" val="3055492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2192</TotalTime>
  <Words>1264</Words>
  <Application>Microsoft Office PowerPoint</Application>
  <PresentationFormat>Widescreen</PresentationFormat>
  <Paragraphs>185</Paragraphs>
  <Slides>3</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Meiryo UI</vt:lpstr>
      <vt:lpstr>游ゴシック</vt:lpstr>
      <vt:lpstr>游ゴシック Light</vt:lpstr>
      <vt:lpstr>Arial</vt:lpstr>
      <vt:lpstr>Segoe UI</vt:lpstr>
      <vt:lpstr>Wingdings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横山 裕一</dc:creator>
  <cp:lastModifiedBy>横山 裕一</cp:lastModifiedBy>
  <cp:revision>50</cp:revision>
  <dcterms:created xsi:type="dcterms:W3CDTF">2023-07-03T18:16:53Z</dcterms:created>
  <dcterms:modified xsi:type="dcterms:W3CDTF">2023-07-07T12:56:53Z</dcterms:modified>
</cp:coreProperties>
</file>